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6" r:id="rId2"/>
    <p:sldId id="325" r:id="rId3"/>
    <p:sldId id="257" r:id="rId4"/>
    <p:sldId id="258" r:id="rId5"/>
    <p:sldId id="263" r:id="rId6"/>
    <p:sldId id="261" r:id="rId7"/>
    <p:sldId id="264" r:id="rId8"/>
    <p:sldId id="259" r:id="rId9"/>
    <p:sldId id="260" r:id="rId10"/>
    <p:sldId id="326" r:id="rId11"/>
    <p:sldId id="262" r:id="rId12"/>
    <p:sldId id="265" r:id="rId13"/>
    <p:sldId id="310" r:id="rId14"/>
    <p:sldId id="311" r:id="rId15"/>
    <p:sldId id="312" r:id="rId16"/>
    <p:sldId id="315" r:id="rId17"/>
    <p:sldId id="313" r:id="rId18"/>
    <p:sldId id="314" r:id="rId19"/>
    <p:sldId id="316" r:id="rId20"/>
    <p:sldId id="317" r:id="rId21"/>
    <p:sldId id="318" r:id="rId22"/>
    <p:sldId id="319" r:id="rId23"/>
    <p:sldId id="320" r:id="rId24"/>
    <p:sldId id="322" r:id="rId25"/>
    <p:sldId id="455" r:id="rId26"/>
    <p:sldId id="321" r:id="rId27"/>
    <p:sldId id="323" r:id="rId28"/>
    <p:sldId id="324" r:id="rId29"/>
    <p:sldId id="327" r:id="rId30"/>
    <p:sldId id="328" r:id="rId31"/>
    <p:sldId id="329" r:id="rId32"/>
    <p:sldId id="456" r:id="rId33"/>
    <p:sldId id="331" r:id="rId34"/>
    <p:sldId id="333" r:id="rId35"/>
    <p:sldId id="334" r:id="rId36"/>
    <p:sldId id="457" r:id="rId37"/>
    <p:sldId id="458" r:id="rId38"/>
    <p:sldId id="335" r:id="rId39"/>
    <p:sldId id="459" r:id="rId40"/>
    <p:sldId id="460" r:id="rId41"/>
    <p:sldId id="461" r:id="rId42"/>
    <p:sldId id="462" r:id="rId43"/>
    <p:sldId id="480" r:id="rId44"/>
    <p:sldId id="464" r:id="rId45"/>
    <p:sldId id="465" r:id="rId46"/>
    <p:sldId id="466" r:id="rId47"/>
    <p:sldId id="467" r:id="rId48"/>
    <p:sldId id="468" r:id="rId49"/>
    <p:sldId id="469" r:id="rId50"/>
    <p:sldId id="470" r:id="rId51"/>
    <p:sldId id="471" r:id="rId52"/>
    <p:sldId id="472" r:id="rId53"/>
    <p:sldId id="473" r:id="rId54"/>
    <p:sldId id="474" r:id="rId55"/>
    <p:sldId id="475" r:id="rId56"/>
    <p:sldId id="476" r:id="rId57"/>
    <p:sldId id="477" r:id="rId58"/>
    <p:sldId id="478" r:id="rId59"/>
    <p:sldId id="479" r:id="rId60"/>
    <p:sldId id="481" r:id="rId6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DDC33EB9-8083-4694-AEF8-59DBF63AA8FA}">
          <p14:sldIdLst>
            <p14:sldId id="256"/>
          </p14:sldIdLst>
        </p14:section>
        <p14:section name="1.1.1. Организационные моменты" id="{DF67E12A-C593-4C9E-832B-87AEC6E5A26B}">
          <p14:sldIdLst>
            <p14:sldId id="325"/>
            <p14:sldId id="257"/>
            <p14:sldId id="258"/>
            <p14:sldId id="263"/>
            <p14:sldId id="261"/>
            <p14:sldId id="264"/>
            <p14:sldId id="259"/>
            <p14:sldId id="260"/>
          </p14:sldIdLst>
        </p14:section>
        <p14:section name="1.1.2. Лекционный материал" id="{222400D6-461D-4691-8648-D796CCBEC315}">
          <p14:sldIdLst>
            <p14:sldId id="326"/>
            <p14:sldId id="262"/>
            <p14:sldId id="265"/>
            <p14:sldId id="310"/>
            <p14:sldId id="311"/>
            <p14:sldId id="312"/>
            <p14:sldId id="315"/>
            <p14:sldId id="313"/>
            <p14:sldId id="314"/>
            <p14:sldId id="316"/>
            <p14:sldId id="317"/>
            <p14:sldId id="318"/>
            <p14:sldId id="319"/>
            <p14:sldId id="320"/>
            <p14:sldId id="322"/>
            <p14:sldId id="455"/>
            <p14:sldId id="321"/>
            <p14:sldId id="323"/>
            <p14:sldId id="324"/>
            <p14:sldId id="327"/>
            <p14:sldId id="328"/>
            <p14:sldId id="329"/>
          </p14:sldIdLst>
        </p14:section>
        <p14:section name="1.1.3. Практический материал" id="{5FD204C5-C5A1-45B9-B324-44B3CE3D64E4}">
          <p14:sldIdLst>
            <p14:sldId id="456"/>
            <p14:sldId id="331"/>
            <p14:sldId id="333"/>
            <p14:sldId id="334"/>
            <p14:sldId id="457"/>
            <p14:sldId id="458"/>
            <p14:sldId id="335"/>
            <p14:sldId id="459"/>
            <p14:sldId id="460"/>
            <p14:sldId id="461"/>
            <p14:sldId id="462"/>
            <p14:sldId id="480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14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26" autoAdjust="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outlineViewPr>
    <p:cViewPr>
      <p:scale>
        <a:sx n="33" d="100"/>
        <a:sy n="33" d="100"/>
      </p:scale>
      <p:origin x="0" y="-20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CC5CB6-D1C8-48ED-9A13-544911594E77}" type="doc">
      <dgm:prSet loTypeId="urn:microsoft.com/office/officeart/2005/8/layout/chevron1" loCatId="process" qsTypeId="urn:microsoft.com/office/officeart/2005/8/quickstyle/simple1" qsCatId="simple" csTypeId="urn:microsoft.com/office/officeart/2005/8/colors/colorful1" csCatId="colorful" phldr="1"/>
      <dgm:spPr/>
    </dgm:pt>
    <dgm:pt modelId="{72528471-800E-4CD7-A47A-29A8949DE43F}">
      <dgm:prSet phldrT="[Текст]"/>
      <dgm:spPr/>
      <dgm:t>
        <a:bodyPr/>
        <a:lstStyle/>
        <a:p>
          <a:r>
            <a:rPr lang="ru-RU" dirty="0"/>
            <a:t>Посещение лекционных занятий</a:t>
          </a:r>
        </a:p>
      </dgm:t>
    </dgm:pt>
    <dgm:pt modelId="{42B8FCAB-6C6E-4F3A-B281-97C435F92D97}" type="parTrans" cxnId="{25ED5134-01D0-48F0-8259-E1428BC78F8B}">
      <dgm:prSet/>
      <dgm:spPr/>
      <dgm:t>
        <a:bodyPr/>
        <a:lstStyle/>
        <a:p>
          <a:endParaRPr lang="ru-RU"/>
        </a:p>
      </dgm:t>
    </dgm:pt>
    <dgm:pt modelId="{B8F6FF10-3946-4FDF-8EBD-6A4763D2A0BC}" type="sibTrans" cxnId="{25ED5134-01D0-48F0-8259-E1428BC78F8B}">
      <dgm:prSet/>
      <dgm:spPr/>
      <dgm:t>
        <a:bodyPr/>
        <a:lstStyle/>
        <a:p>
          <a:endParaRPr lang="ru-RU"/>
        </a:p>
      </dgm:t>
    </dgm:pt>
    <dgm:pt modelId="{0E3CA9AD-B230-4745-8D57-A8AD66346E41}">
      <dgm:prSet phldrT="[Текст]"/>
      <dgm:spPr/>
      <dgm:t>
        <a:bodyPr/>
        <a:lstStyle/>
        <a:p>
          <a:r>
            <a:rPr lang="ru-RU" dirty="0"/>
            <a:t>Выполнение практических работ</a:t>
          </a:r>
        </a:p>
      </dgm:t>
    </dgm:pt>
    <dgm:pt modelId="{6E3E474C-9616-4BCE-B8CF-4EA524949A8B}" type="parTrans" cxnId="{7BA09659-A772-4960-9414-938E78BAF449}">
      <dgm:prSet/>
      <dgm:spPr/>
      <dgm:t>
        <a:bodyPr/>
        <a:lstStyle/>
        <a:p>
          <a:endParaRPr lang="ru-RU"/>
        </a:p>
      </dgm:t>
    </dgm:pt>
    <dgm:pt modelId="{356A78B4-484A-4CA9-B1F9-28ED57BF5F45}" type="sibTrans" cxnId="{7BA09659-A772-4960-9414-938E78BAF449}">
      <dgm:prSet/>
      <dgm:spPr/>
      <dgm:t>
        <a:bodyPr/>
        <a:lstStyle/>
        <a:p>
          <a:endParaRPr lang="ru-RU"/>
        </a:p>
      </dgm:t>
    </dgm:pt>
    <dgm:pt modelId="{9752CD0A-D214-41B9-BF84-916044F1BB4B}">
      <dgm:prSet phldrT="[Текст]"/>
      <dgm:spPr/>
      <dgm:t>
        <a:bodyPr/>
        <a:lstStyle/>
        <a:p>
          <a:r>
            <a:rPr lang="ru-RU" dirty="0"/>
            <a:t>Сдача самостоятельной работы</a:t>
          </a:r>
        </a:p>
      </dgm:t>
    </dgm:pt>
    <dgm:pt modelId="{53B6DF96-531D-4E0A-8FF3-90BFBA28965F}" type="parTrans" cxnId="{918CF47C-08AA-4A0F-98C7-755E68F081B6}">
      <dgm:prSet/>
      <dgm:spPr/>
      <dgm:t>
        <a:bodyPr/>
        <a:lstStyle/>
        <a:p>
          <a:endParaRPr lang="ru-RU"/>
        </a:p>
      </dgm:t>
    </dgm:pt>
    <dgm:pt modelId="{095A8470-C713-40A5-8AFD-3B706524943E}" type="sibTrans" cxnId="{918CF47C-08AA-4A0F-98C7-755E68F081B6}">
      <dgm:prSet/>
      <dgm:spPr/>
      <dgm:t>
        <a:bodyPr/>
        <a:lstStyle/>
        <a:p>
          <a:endParaRPr lang="ru-RU"/>
        </a:p>
      </dgm:t>
    </dgm:pt>
    <dgm:pt modelId="{AB4749C6-332D-4D19-A74A-6C9A3ECD4D5D}">
      <dgm:prSet phldrT="[Текст]"/>
      <dgm:spPr/>
      <dgm:t>
        <a:bodyPr/>
        <a:lstStyle/>
        <a:p>
          <a:r>
            <a:rPr lang="ru-RU" dirty="0"/>
            <a:t>Сдача комплексного тестирования</a:t>
          </a:r>
        </a:p>
      </dgm:t>
    </dgm:pt>
    <dgm:pt modelId="{44CFB810-89F1-4B79-BC26-D71790074C63}" type="parTrans" cxnId="{AA407168-B857-4832-BAAE-EDEB756048A3}">
      <dgm:prSet/>
      <dgm:spPr/>
      <dgm:t>
        <a:bodyPr/>
        <a:lstStyle/>
        <a:p>
          <a:endParaRPr lang="ru-RU"/>
        </a:p>
      </dgm:t>
    </dgm:pt>
    <dgm:pt modelId="{8808D01D-CEF3-43F9-8F88-A8CF3EFBF114}" type="sibTrans" cxnId="{AA407168-B857-4832-BAAE-EDEB756048A3}">
      <dgm:prSet/>
      <dgm:spPr/>
      <dgm:t>
        <a:bodyPr/>
        <a:lstStyle/>
        <a:p>
          <a:endParaRPr lang="ru-RU"/>
        </a:p>
      </dgm:t>
    </dgm:pt>
    <dgm:pt modelId="{D2600473-1A73-4170-825D-7B03E7B1D2DA}" type="pres">
      <dgm:prSet presAssocID="{E9CC5CB6-D1C8-48ED-9A13-544911594E77}" presName="Name0" presStyleCnt="0">
        <dgm:presLayoutVars>
          <dgm:dir/>
          <dgm:animLvl val="lvl"/>
          <dgm:resizeHandles val="exact"/>
        </dgm:presLayoutVars>
      </dgm:prSet>
      <dgm:spPr/>
    </dgm:pt>
    <dgm:pt modelId="{87DBDAA4-E75C-49C3-8977-52498F2F9FBA}" type="pres">
      <dgm:prSet presAssocID="{72528471-800E-4CD7-A47A-29A8949DE43F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858C03D-B5E2-4C02-A807-DB933FA32E00}" type="pres">
      <dgm:prSet presAssocID="{B8F6FF10-3946-4FDF-8EBD-6A4763D2A0BC}" presName="parTxOnlySpace" presStyleCnt="0"/>
      <dgm:spPr/>
    </dgm:pt>
    <dgm:pt modelId="{BC3E97FA-FB92-4E5E-9068-9EF4901D2F78}" type="pres">
      <dgm:prSet presAssocID="{0E3CA9AD-B230-4745-8D57-A8AD66346E41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F9F448B-1FBB-47AB-AD32-4FA2706CA376}" type="pres">
      <dgm:prSet presAssocID="{356A78B4-484A-4CA9-B1F9-28ED57BF5F45}" presName="parTxOnlySpace" presStyleCnt="0"/>
      <dgm:spPr/>
    </dgm:pt>
    <dgm:pt modelId="{CB7A23D7-1979-4E0C-98DA-4B209367AD99}" type="pres">
      <dgm:prSet presAssocID="{9752CD0A-D214-41B9-BF84-916044F1BB4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29E9011-23BD-4175-9642-BD2C6111B314}" type="pres">
      <dgm:prSet presAssocID="{095A8470-C713-40A5-8AFD-3B706524943E}" presName="parTxOnlySpace" presStyleCnt="0"/>
      <dgm:spPr/>
    </dgm:pt>
    <dgm:pt modelId="{BA714ADE-0C25-4811-A078-D43E3E9CAA39}" type="pres">
      <dgm:prSet presAssocID="{AB4749C6-332D-4D19-A74A-6C9A3ECD4D5D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5ED5134-01D0-48F0-8259-E1428BC78F8B}" srcId="{E9CC5CB6-D1C8-48ED-9A13-544911594E77}" destId="{72528471-800E-4CD7-A47A-29A8949DE43F}" srcOrd="0" destOrd="0" parTransId="{42B8FCAB-6C6E-4F3A-B281-97C435F92D97}" sibTransId="{B8F6FF10-3946-4FDF-8EBD-6A4763D2A0BC}"/>
    <dgm:cxn modelId="{87C1B13B-68D1-4280-82F0-9B4ABB2F1170}" type="presOf" srcId="{72528471-800E-4CD7-A47A-29A8949DE43F}" destId="{87DBDAA4-E75C-49C3-8977-52498F2F9FBA}" srcOrd="0" destOrd="0" presId="urn:microsoft.com/office/officeart/2005/8/layout/chevron1"/>
    <dgm:cxn modelId="{29F0855B-58CF-4617-A3DE-372AA5FEC492}" type="presOf" srcId="{0E3CA9AD-B230-4745-8D57-A8AD66346E41}" destId="{BC3E97FA-FB92-4E5E-9068-9EF4901D2F78}" srcOrd="0" destOrd="0" presId="urn:microsoft.com/office/officeart/2005/8/layout/chevron1"/>
    <dgm:cxn modelId="{AA407168-B857-4832-BAAE-EDEB756048A3}" srcId="{E9CC5CB6-D1C8-48ED-9A13-544911594E77}" destId="{AB4749C6-332D-4D19-A74A-6C9A3ECD4D5D}" srcOrd="3" destOrd="0" parTransId="{44CFB810-89F1-4B79-BC26-D71790074C63}" sibTransId="{8808D01D-CEF3-43F9-8F88-A8CF3EFBF114}"/>
    <dgm:cxn modelId="{7BA09659-A772-4960-9414-938E78BAF449}" srcId="{E9CC5CB6-D1C8-48ED-9A13-544911594E77}" destId="{0E3CA9AD-B230-4745-8D57-A8AD66346E41}" srcOrd="1" destOrd="0" parTransId="{6E3E474C-9616-4BCE-B8CF-4EA524949A8B}" sibTransId="{356A78B4-484A-4CA9-B1F9-28ED57BF5F45}"/>
    <dgm:cxn modelId="{918CF47C-08AA-4A0F-98C7-755E68F081B6}" srcId="{E9CC5CB6-D1C8-48ED-9A13-544911594E77}" destId="{9752CD0A-D214-41B9-BF84-916044F1BB4B}" srcOrd="2" destOrd="0" parTransId="{53B6DF96-531D-4E0A-8FF3-90BFBA28965F}" sibTransId="{095A8470-C713-40A5-8AFD-3B706524943E}"/>
    <dgm:cxn modelId="{13C35F90-5556-482C-B908-D2ABFEC75694}" type="presOf" srcId="{E9CC5CB6-D1C8-48ED-9A13-544911594E77}" destId="{D2600473-1A73-4170-825D-7B03E7B1D2DA}" srcOrd="0" destOrd="0" presId="urn:microsoft.com/office/officeart/2005/8/layout/chevron1"/>
    <dgm:cxn modelId="{6BA11ED0-960F-4670-BCE4-C6BD482600BB}" type="presOf" srcId="{9752CD0A-D214-41B9-BF84-916044F1BB4B}" destId="{CB7A23D7-1979-4E0C-98DA-4B209367AD99}" srcOrd="0" destOrd="0" presId="urn:microsoft.com/office/officeart/2005/8/layout/chevron1"/>
    <dgm:cxn modelId="{6EFB6AFC-F2CC-4E4B-8A52-8ACC6AA916C4}" type="presOf" srcId="{AB4749C6-332D-4D19-A74A-6C9A3ECD4D5D}" destId="{BA714ADE-0C25-4811-A078-D43E3E9CAA39}" srcOrd="0" destOrd="0" presId="urn:microsoft.com/office/officeart/2005/8/layout/chevron1"/>
    <dgm:cxn modelId="{B82C2728-D4DA-455D-B053-CA277847DB9F}" type="presParOf" srcId="{D2600473-1A73-4170-825D-7B03E7B1D2DA}" destId="{87DBDAA4-E75C-49C3-8977-52498F2F9FBA}" srcOrd="0" destOrd="0" presId="urn:microsoft.com/office/officeart/2005/8/layout/chevron1"/>
    <dgm:cxn modelId="{99CBC4F9-D54F-437C-9E48-2A19860099F1}" type="presParOf" srcId="{D2600473-1A73-4170-825D-7B03E7B1D2DA}" destId="{0858C03D-B5E2-4C02-A807-DB933FA32E00}" srcOrd="1" destOrd="0" presId="urn:microsoft.com/office/officeart/2005/8/layout/chevron1"/>
    <dgm:cxn modelId="{171B911C-4063-4ACF-9369-E1B51C0112AC}" type="presParOf" srcId="{D2600473-1A73-4170-825D-7B03E7B1D2DA}" destId="{BC3E97FA-FB92-4E5E-9068-9EF4901D2F78}" srcOrd="2" destOrd="0" presId="urn:microsoft.com/office/officeart/2005/8/layout/chevron1"/>
    <dgm:cxn modelId="{47953E80-0718-4782-861F-3AED9A203171}" type="presParOf" srcId="{D2600473-1A73-4170-825D-7B03E7B1D2DA}" destId="{CF9F448B-1FBB-47AB-AD32-4FA2706CA376}" srcOrd="3" destOrd="0" presId="urn:microsoft.com/office/officeart/2005/8/layout/chevron1"/>
    <dgm:cxn modelId="{7C03B3D9-D457-40E6-A942-0B4170666353}" type="presParOf" srcId="{D2600473-1A73-4170-825D-7B03E7B1D2DA}" destId="{CB7A23D7-1979-4E0C-98DA-4B209367AD99}" srcOrd="4" destOrd="0" presId="urn:microsoft.com/office/officeart/2005/8/layout/chevron1"/>
    <dgm:cxn modelId="{B14A1722-5D95-4236-A1A7-954FA9F26BC7}" type="presParOf" srcId="{D2600473-1A73-4170-825D-7B03E7B1D2DA}" destId="{729E9011-23BD-4175-9642-BD2C6111B314}" srcOrd="5" destOrd="0" presId="urn:microsoft.com/office/officeart/2005/8/layout/chevron1"/>
    <dgm:cxn modelId="{F595B9B6-0BF3-4094-8DB8-2E83DE78384F}" type="presParOf" srcId="{D2600473-1A73-4170-825D-7B03E7B1D2DA}" destId="{BA714ADE-0C25-4811-A078-D43E3E9CAA3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DBDAA4-E75C-49C3-8977-52498F2F9FBA}">
      <dsp:nvSpPr>
        <dsp:cNvPr id="0" name=""/>
        <dsp:cNvSpPr/>
      </dsp:nvSpPr>
      <dsp:spPr>
        <a:xfrm>
          <a:off x="4877" y="77118"/>
          <a:ext cx="2839417" cy="1135766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Посещение лекционных занятий</a:t>
          </a:r>
        </a:p>
      </dsp:txBody>
      <dsp:txXfrm>
        <a:off x="572760" y="77118"/>
        <a:ext cx="1703651" cy="1135766"/>
      </dsp:txXfrm>
    </dsp:sp>
    <dsp:sp modelId="{BC3E97FA-FB92-4E5E-9068-9EF4901D2F78}">
      <dsp:nvSpPr>
        <dsp:cNvPr id="0" name=""/>
        <dsp:cNvSpPr/>
      </dsp:nvSpPr>
      <dsp:spPr>
        <a:xfrm>
          <a:off x="2560353" y="77118"/>
          <a:ext cx="2839417" cy="113576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Выполнение практических работ</a:t>
          </a:r>
        </a:p>
      </dsp:txBody>
      <dsp:txXfrm>
        <a:off x="3128236" y="77118"/>
        <a:ext cx="1703651" cy="1135766"/>
      </dsp:txXfrm>
    </dsp:sp>
    <dsp:sp modelId="{CB7A23D7-1979-4E0C-98DA-4B209367AD99}">
      <dsp:nvSpPr>
        <dsp:cNvPr id="0" name=""/>
        <dsp:cNvSpPr/>
      </dsp:nvSpPr>
      <dsp:spPr>
        <a:xfrm>
          <a:off x="5115829" y="77118"/>
          <a:ext cx="2839417" cy="113576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Сдача самостоятельной работы</a:t>
          </a:r>
        </a:p>
      </dsp:txBody>
      <dsp:txXfrm>
        <a:off x="5683712" y="77118"/>
        <a:ext cx="1703651" cy="1135766"/>
      </dsp:txXfrm>
    </dsp:sp>
    <dsp:sp modelId="{BA714ADE-0C25-4811-A078-D43E3E9CAA39}">
      <dsp:nvSpPr>
        <dsp:cNvPr id="0" name=""/>
        <dsp:cNvSpPr/>
      </dsp:nvSpPr>
      <dsp:spPr>
        <a:xfrm>
          <a:off x="7671304" y="77118"/>
          <a:ext cx="2839417" cy="113576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Сдача комплексного тестирования</a:t>
          </a:r>
        </a:p>
      </dsp:txBody>
      <dsp:txXfrm>
        <a:off x="8239187" y="77118"/>
        <a:ext cx="1703651" cy="11357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09149-285B-44A0-A616-FB1BF5696CEE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97D483-3160-4CD1-8C39-25872EC0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5887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A02EE8-C7BD-4D17-9613-54B6BA4A9A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00DAFE6-8295-4D0E-8568-A37A4E8D1F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DAC0CD-259C-4D40-8B91-B2B9532FE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03FD7A-B144-41B5-9A3E-85BF954EB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347869-74DF-4EE8-AF18-1C5D68EE4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2060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7B88D9-0AE8-49BA-92A3-C9F350044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B908CBF-EAC7-42C7-8F18-5D9922CD3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04BAE7-6F4C-4BAD-9CA9-AE583644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2F461D-8764-471F-890D-1E46EF9B9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298EB0-97D8-4AF5-A9DF-AA344FD3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4880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3D798CD-64BA-4569-AB3F-724AB7B4C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E969DBD-435A-4DE8-B31B-DC1881168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D6B056-7DC2-4BA3-BC28-094CE52E8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AE28AD-7F00-4C65-A3FB-E7870FA5E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0A7065-38B0-4E4C-8102-DDC381245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2815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2C075F-590C-43EB-81EC-AFE6BF6E7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4AD05B-0246-40CA-90FD-FA7FC471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F997A36-A338-4694-B6C3-52680A916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925D08-4C5D-41E2-AD4B-87EC6D9EA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1AA19A-2A65-483A-8788-8F7DC85B9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813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FDB7AA-3241-44F5-8D3D-F76A63288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230A10-C319-49BA-BE16-9FDAB5BF6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82BE04-4D0A-41F2-BB6A-19A30829E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2F6162-4AA3-4008-81CC-4AC63B393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E2F625-9E50-49FD-A15C-11BF87B56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8810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480CC4-987A-4B97-9442-359BF4032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6C3362-8D96-41E3-BEF8-EBD0F18DD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1778B19-DC4F-4E62-8892-FBEC7D787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B664F5-9D4B-485C-9B20-CAE352F73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4EC646-0BFA-4BF3-B842-EC57F9834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A9DDDD3-2423-4D52-9D23-0A748ACC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5389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142543-2B26-4719-B00F-4DD3725DB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BA96BB-EF57-472B-A8D3-F42C93286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DD44C6C-FC8E-4B32-9032-CEB6B1173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42E2E1D-9A47-433A-A911-2B65F850C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8B332AE-7382-4C1D-94C1-72BEB93BE3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7AD2AAF-3E9A-4FD4-8465-0DBDB5898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83399CD-CDF8-4DED-8FAC-1B7C7A75A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8138095-3A0A-4E09-BE86-733E37D44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7328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836C78-173A-4D70-B92E-BEE992C12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CB0345C-7E20-4C4C-99BF-6C107D8E8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5D8DD45-B2AB-47F2-BDEA-D27EC09D5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F7FC547-4539-4E5F-98CD-FFBA0325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6615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FD8FFA9-8EAA-4B74-8CB1-FF1F39B9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DF7F945-9FEE-4D95-9047-DEBC4F97A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BAA3271-78CF-445B-8949-AF516F8A2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717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86FECB-D55E-44EE-9CA1-B81D94637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40CAF9-A6CC-4250-8023-34F7CAE9F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AA9FE01-6F87-451D-9278-C0582E7FC4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BBFD45-73E5-4994-A25F-99FBCED7C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B274153-00A2-4FCE-95AE-1ECDE197D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9303DFD-6030-423F-A122-46DEF8BA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2444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823EAA-9FD5-418C-875F-B79B9E02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A96D4C5-F3D6-4402-8CC8-FF4996A851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20D3E4A-5949-4AD0-A3E9-4784A4BB4E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387F92B-B2C1-4C6A-8F93-BFEA636D5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8CA0EAB-CD30-452E-8729-B7479053B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5C88A34-0009-4858-97F4-57F975F6C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8860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830FD9-63EA-4CB7-8B60-B5F3AAB73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88BEC27-BC76-4D7A-91DB-9BF03950B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05AFE3-95AE-4A91-A3DD-F252981A94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F0E36-D03B-49EC-BB36-EE98C90B008D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03D605-E738-460F-A3FA-596C72B821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B34447-205D-4332-92E1-C9116DA059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D2710-4147-4B21-AE2A-4DA0029C15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219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hyperlink" Target="https://danielkummer.github.io/git-flow-cheatsheet/index.ru_RU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E1325A71-AA8A-4E4B-B54E-538880FE655A}"/>
              </a:ext>
            </a:extLst>
          </p:cNvPr>
          <p:cNvSpPr/>
          <p:nvPr/>
        </p:nvSpPr>
        <p:spPr>
          <a:xfrm>
            <a:off x="1524000" y="1118586"/>
            <a:ext cx="9144000" cy="23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5600" b="1" dirty="0"/>
              <a:t>СИСТЕМЫ ПРОГРАММИРОВАНИЯ</a:t>
            </a:r>
          </a:p>
          <a:p>
            <a:pPr algn="ctr"/>
            <a:r>
              <a:rPr lang="en-US" sz="2000" dirty="0"/>
              <a:t>1.1. </a:t>
            </a:r>
            <a:r>
              <a:rPr lang="en-US" sz="2000"/>
              <a:t>Introduction</a:t>
            </a:r>
            <a:endParaRPr lang="ru-RU" sz="2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10F36DA-CFFE-42B3-BAD5-D64BE07F4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64132"/>
            <a:ext cx="9144000" cy="2396971"/>
          </a:xfrm>
        </p:spPr>
        <p:txBody>
          <a:bodyPr>
            <a:normAutofit/>
          </a:bodyPr>
          <a:lstStyle/>
          <a:p>
            <a:r>
              <a:rPr lang="ru-RU" sz="2000" dirty="0"/>
              <a:t>Лектор</a:t>
            </a:r>
            <a:r>
              <a:rPr lang="ru-RU" sz="2000"/>
              <a:t>: Руководитель РС </a:t>
            </a:r>
            <a:r>
              <a:rPr lang="ru-RU" sz="2000" dirty="0"/>
              <a:t>«ТОО «НПО «Группа Компаний «</a:t>
            </a:r>
            <a:r>
              <a:rPr lang="en-US" sz="2000" dirty="0"/>
              <a:t>DOSTI</a:t>
            </a:r>
            <a:r>
              <a:rPr lang="ru-RU" sz="2000" dirty="0"/>
              <a:t>»</a:t>
            </a:r>
            <a:endParaRPr lang="en-US" sz="2000" dirty="0"/>
          </a:p>
          <a:p>
            <a:r>
              <a:rPr lang="ru-RU" sz="2000" b="1" dirty="0"/>
              <a:t>Мольганов Андрей Александрович</a:t>
            </a:r>
          </a:p>
          <a:p>
            <a:endParaRPr lang="ru-RU" sz="2000" b="1" dirty="0"/>
          </a:p>
          <a:p>
            <a:endParaRPr lang="ru-RU" sz="2000" dirty="0"/>
          </a:p>
          <a:p>
            <a:endParaRPr lang="ru-RU" sz="20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A7E876F-0D30-40BA-93FC-5A0BF8B376DE}"/>
              </a:ext>
            </a:extLst>
          </p:cNvPr>
          <p:cNvSpPr/>
          <p:nvPr/>
        </p:nvSpPr>
        <p:spPr>
          <a:xfrm>
            <a:off x="0" y="0"/>
            <a:ext cx="8590282" cy="2663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/>
              <a:t>ТОО НПО Группа Компаний </a:t>
            </a:r>
            <a:r>
              <a:rPr lang="en-US" sz="1400" dirty="0"/>
              <a:t>DOSTI</a:t>
            </a:r>
            <a:endParaRPr lang="ru-RU" sz="14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0822A0F-A924-464D-A969-80F5566D59C1}"/>
              </a:ext>
            </a:extLst>
          </p:cNvPr>
          <p:cNvSpPr/>
          <p:nvPr/>
        </p:nvSpPr>
        <p:spPr>
          <a:xfrm>
            <a:off x="8590282" y="0"/>
            <a:ext cx="3601720" cy="26633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/>
              <a:t>2022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844161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948DC3-3B44-494E-8B92-240688B6D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0"/>
            <a:ext cx="12192002" cy="6591669"/>
          </a:xfrm>
          <a:solidFill>
            <a:srgbClr val="002060"/>
          </a:solidFill>
        </p:spPr>
        <p:txBody>
          <a:bodyPr>
            <a:noAutofit/>
          </a:bodyPr>
          <a:lstStyle/>
          <a:p>
            <a:pPr algn="ctr"/>
            <a:r>
              <a:rPr lang="ru-RU" sz="10000" b="1" dirty="0">
                <a:solidFill>
                  <a:schemeClr val="bg1"/>
                </a:solidFill>
              </a:rPr>
              <a:t>История языка</a:t>
            </a:r>
            <a:br>
              <a:rPr lang="en-US" sz="10000" b="1" dirty="0">
                <a:solidFill>
                  <a:schemeClr val="bg1"/>
                </a:solidFill>
              </a:rPr>
            </a:br>
            <a:r>
              <a:rPr lang="en-US" sz="10000" b="1" dirty="0">
                <a:solidFill>
                  <a:schemeClr val="bg1"/>
                </a:solidFill>
              </a:rPr>
              <a:t>C++</a:t>
            </a:r>
            <a:endParaRPr lang="ru-RU" sz="100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88DAAAE-3B16-4F46-A52A-E51EF94BB8AB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0BBDFED-B3E1-4FF7-8810-1726AA2FA2E0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DBD2B2E-55A0-4CD4-8F57-0E2AD3A090A6}"/>
              </a:ext>
            </a:extLst>
          </p:cNvPr>
          <p:cNvSpPr/>
          <p:nvPr/>
        </p:nvSpPr>
        <p:spPr>
          <a:xfrm>
            <a:off x="0" y="365125"/>
            <a:ext cx="838200" cy="164095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10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246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9C6493-7F64-4607-80DD-F8F33F331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800" dirty="0"/>
              <a:t>	</a:t>
            </a:r>
            <a:r>
              <a:rPr lang="ru-RU" sz="2800" dirty="0"/>
              <a:t>В 1979 году сотрудник фирмы </a:t>
            </a:r>
            <a:r>
              <a:rPr lang="en-US" sz="2800" dirty="0"/>
              <a:t>Bell Labs – </a:t>
            </a:r>
            <a:r>
              <a:rPr lang="ru-RU" sz="2800" dirty="0"/>
              <a:t>Бьёрн</a:t>
            </a:r>
            <a:r>
              <a:rPr lang="en-US" sz="2800" dirty="0"/>
              <a:t> (</a:t>
            </a:r>
            <a:r>
              <a:rPr lang="ru-RU" sz="2800" dirty="0"/>
              <a:t>Бьярне</a:t>
            </a:r>
            <a:r>
              <a:rPr lang="en-US" sz="2800" dirty="0"/>
              <a:t>)</a:t>
            </a:r>
            <a:r>
              <a:rPr lang="ru-RU" sz="2800" dirty="0"/>
              <a:t> Страуструп начал работу над теорией очередей (один из разделов математической теории вероятностей, целью которого является создание рациональной системы обслуживания на основе изучения потоков требования на обслуживание) и столкнулся с серьезной проблемой.</a:t>
            </a:r>
            <a:endParaRPr lang="en-US" sz="2800" dirty="0"/>
          </a:p>
          <a:p>
            <a:pPr marL="0" indent="0" algn="just">
              <a:buNone/>
            </a:pPr>
            <a:r>
              <a:rPr lang="ru-RU" sz="2800" dirty="0"/>
              <a:t>	Язык программирования </a:t>
            </a:r>
            <a:r>
              <a:rPr lang="en-US" sz="2800" dirty="0"/>
              <a:t>BCPL </a:t>
            </a:r>
            <a:r>
              <a:rPr lang="ru-RU" sz="2800" dirty="0"/>
              <a:t>и его потоки работают очень быстро за счет близости к низкоуровневым языкам программирования (низкоуровневые языки программирования это не только ассемблер, например </a:t>
            </a:r>
            <a:r>
              <a:rPr lang="en-US" sz="2800" dirty="0"/>
              <a:t>C</a:t>
            </a:r>
            <a:r>
              <a:rPr lang="ru-RU" sz="2800" dirty="0"/>
              <a:t> </a:t>
            </a:r>
            <a:r>
              <a:rPr lang="en-US" sz="2800" dirty="0"/>
              <a:t>[</a:t>
            </a:r>
            <a:r>
              <a:rPr lang="ru-RU" sz="2800" dirty="0"/>
              <a:t>Си</a:t>
            </a:r>
            <a:r>
              <a:rPr lang="en-US" sz="2800" dirty="0"/>
              <a:t>]</a:t>
            </a:r>
            <a:r>
              <a:rPr lang="ru-RU" sz="2800" dirty="0"/>
              <a:t>), однако не подходят для разработки больших программ ввиду сложности написания и обслуживания разработанных программ.</a:t>
            </a:r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11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080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9C6493-7F64-4607-80DD-F8F33F331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312" y="1825625"/>
            <a:ext cx="7820487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US" sz="2800" dirty="0"/>
              <a:t>	</a:t>
            </a:r>
            <a:r>
              <a:rPr lang="ru-RU" sz="2800" dirty="0"/>
              <a:t>С другой стороны, первые высокоуровневые языки программирования Алгол или Фортрана сочетали в себе нужные функции для разработки больших программ, однако были медленные в работе. </a:t>
            </a:r>
          </a:p>
          <a:p>
            <a:pPr marL="0" indent="0" algn="just">
              <a:buNone/>
            </a:pPr>
            <a:r>
              <a:rPr lang="ru-RU" sz="2800" dirty="0"/>
              <a:t>	 Бьёрн</a:t>
            </a:r>
            <a:r>
              <a:rPr lang="en-US" sz="2800" dirty="0"/>
              <a:t> (</a:t>
            </a:r>
            <a:r>
              <a:rPr lang="ru-RU" sz="2800" dirty="0"/>
              <a:t>Бьярне</a:t>
            </a:r>
            <a:r>
              <a:rPr lang="en-US" sz="2800" dirty="0"/>
              <a:t>)</a:t>
            </a:r>
            <a:r>
              <a:rPr lang="ru-RU" sz="2800" dirty="0"/>
              <a:t> Страуструп решает дополнить язык программирования </a:t>
            </a:r>
            <a:r>
              <a:rPr lang="en-US" sz="2800" dirty="0"/>
              <a:t>C </a:t>
            </a:r>
            <a:r>
              <a:rPr lang="ru-RU" sz="2800" dirty="0"/>
              <a:t>функциональностью основанного на Алголе языка программирования </a:t>
            </a:r>
            <a:r>
              <a:rPr lang="en-US" sz="2800" dirty="0"/>
              <a:t>Simula. </a:t>
            </a:r>
            <a:endParaRPr lang="ru-RU" sz="2800" dirty="0"/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12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F34D0C3-B65A-47AE-92D6-1D1AD1413CAC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3747F0-F3F7-4DA5-A845-6BF999A9C558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7" name="Объект 5">
            <a:extLst>
              <a:ext uri="{FF2B5EF4-FFF2-40B4-BE49-F238E27FC236}">
                <a16:creationId xmlns:a16="http://schemas.microsoft.com/office/drawing/2014/main" id="{4048C187-DAB0-49FC-B14A-BC8A7E2A2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2571750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454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13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F34D0C3-B65A-47AE-92D6-1D1AD1413CAC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3747F0-F3F7-4DA5-A845-6BF999A9C558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6856F7E9-B981-4F89-B283-18126D32B873}"/>
              </a:ext>
            </a:extLst>
          </p:cNvPr>
          <p:cNvSpPr txBox="1">
            <a:spLocks/>
          </p:cNvSpPr>
          <p:nvPr/>
        </p:nvSpPr>
        <p:spPr>
          <a:xfrm>
            <a:off x="992188" y="1833563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4000" dirty="0">
                <a:solidFill>
                  <a:srgbClr val="FF0000"/>
                </a:solidFill>
              </a:rPr>
              <a:t>Алгол-60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1CAC7F6B-C12B-4AA6-8D41-C87CBC65E5D9}"/>
              </a:ext>
            </a:extLst>
          </p:cNvPr>
          <p:cNvSpPr txBox="1">
            <a:spLocks/>
          </p:cNvSpPr>
          <p:nvPr/>
        </p:nvSpPr>
        <p:spPr>
          <a:xfrm>
            <a:off x="992188" y="2657475"/>
            <a:ext cx="5157787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en-US" sz="20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'BEGIN'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  'COMMENT' Hello World in Algol 60;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   OUTPUT(4,'(''('Hello World!')',/')')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'END'</a:t>
            </a:r>
            <a:endParaRPr lang="ru-RU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ru-RU" sz="1400" dirty="0">
              <a:latin typeface="Consolas" panose="020B0609020204030204" pitchFamily="49" charset="0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B87618EB-29D8-41CA-B392-FE6099A5F336}"/>
              </a:ext>
            </a:extLst>
          </p:cNvPr>
          <p:cNvSpPr txBox="1">
            <a:spLocks/>
          </p:cNvSpPr>
          <p:nvPr/>
        </p:nvSpPr>
        <p:spPr>
          <a:xfrm>
            <a:off x="6324600" y="1833563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4000">
                <a:solidFill>
                  <a:srgbClr val="FFC000"/>
                </a:solidFill>
              </a:rPr>
              <a:t>Алгол-68</a:t>
            </a:r>
            <a:endParaRPr lang="ru-RU" sz="4000" dirty="0">
              <a:solidFill>
                <a:srgbClr val="FFC000"/>
              </a:solidFill>
            </a:endParaRPr>
          </a:p>
        </p:txBody>
      </p:sp>
      <p:sp>
        <p:nvSpPr>
          <p:cNvPr id="13" name="Объект 5">
            <a:extLst>
              <a:ext uri="{FF2B5EF4-FFF2-40B4-BE49-F238E27FC236}">
                <a16:creationId xmlns:a16="http://schemas.microsoft.com/office/drawing/2014/main" id="{CB39EDAC-248E-4DF2-A841-588A28140843}"/>
              </a:ext>
            </a:extLst>
          </p:cNvPr>
          <p:cNvSpPr txBox="1">
            <a:spLocks/>
          </p:cNvSpPr>
          <p:nvPr/>
        </p:nvSpPr>
        <p:spPr>
          <a:xfrm>
            <a:off x="6324600" y="2657475"/>
            <a:ext cx="5183188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( # Hello World in Algol 68 # print(("Hello World!",newline)))</a:t>
            </a:r>
            <a:endParaRPr lang="ru-RU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873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14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F34D0C3-B65A-47AE-92D6-1D1AD1413CAC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3747F0-F3F7-4DA5-A845-6BF999A9C558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4497BFEE-F81F-4791-B676-2CDB2C620938}"/>
              </a:ext>
            </a:extLst>
          </p:cNvPr>
          <p:cNvSpPr txBox="1">
            <a:spLocks/>
          </p:cNvSpPr>
          <p:nvPr/>
        </p:nvSpPr>
        <p:spPr>
          <a:xfrm>
            <a:off x="862014" y="1884810"/>
            <a:ext cx="5157787" cy="8239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>
                <a:solidFill>
                  <a:srgbClr val="00B050"/>
                </a:solidFill>
              </a:rPr>
              <a:t>BCPL</a:t>
            </a:r>
            <a:endParaRPr lang="ru-RU" sz="4000" b="1" dirty="0">
              <a:solidFill>
                <a:srgbClr val="00B050"/>
              </a:solidFill>
            </a:endParaRP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B53628AA-CE5B-435A-8495-2BF144540AE8}"/>
              </a:ext>
            </a:extLst>
          </p:cNvPr>
          <p:cNvSpPr txBox="1">
            <a:spLocks/>
          </p:cNvSpPr>
          <p:nvPr/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en-US" sz="20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GET "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libhdr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"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LET start() = VALOF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$( writes("Hello world*N")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  RESULTIS 0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$)</a:t>
            </a:r>
            <a:endParaRPr lang="ru-RU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EEDAB37-F2E7-4C29-BA7D-80829C583DC6}"/>
              </a:ext>
            </a:extLst>
          </p:cNvPr>
          <p:cNvSpPr txBox="1">
            <a:spLocks/>
          </p:cNvSpPr>
          <p:nvPr/>
        </p:nvSpPr>
        <p:spPr>
          <a:xfrm>
            <a:off x="6172200" y="1868627"/>
            <a:ext cx="5183188" cy="8239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Simula</a:t>
            </a:r>
            <a:endParaRPr lang="ru-RU" sz="4000" b="1" dirty="0">
              <a:solidFill>
                <a:srgbClr val="0070C0"/>
              </a:solidFill>
            </a:endParaRPr>
          </a:p>
        </p:txBody>
      </p:sp>
      <p:sp>
        <p:nvSpPr>
          <p:cNvPr id="17" name="Объект 5">
            <a:extLst>
              <a:ext uri="{FF2B5EF4-FFF2-40B4-BE49-F238E27FC236}">
                <a16:creationId xmlns:a16="http://schemas.microsoft.com/office/drawing/2014/main" id="{34DD291C-9EA3-4A7D-9A4E-18CC8043E5B0}"/>
              </a:ext>
            </a:extLst>
          </p:cNvPr>
          <p:cNvSpPr txBox="1">
            <a:spLocks/>
          </p:cNvSpPr>
          <p:nvPr/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BEGIN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  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OutText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("Hello World!");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  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OutImage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END</a:t>
            </a:r>
            <a:endParaRPr lang="ru-RU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222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15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F34D0C3-B65A-47AE-92D6-1D1AD1413CAC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3747F0-F3F7-4DA5-A845-6BF999A9C558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DEAE5635-5394-4D48-B4AC-9F19011E9E4C}"/>
              </a:ext>
            </a:extLst>
          </p:cNvPr>
          <p:cNvSpPr txBox="1">
            <a:spLocks/>
          </p:cNvSpPr>
          <p:nvPr/>
        </p:nvSpPr>
        <p:spPr>
          <a:xfrm>
            <a:off x="839788" y="1893688"/>
            <a:ext cx="5157787" cy="8239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>
                <a:solidFill>
                  <a:srgbClr val="7030A0"/>
                </a:solidFill>
              </a:rPr>
              <a:t>C</a:t>
            </a:r>
            <a:endParaRPr lang="ru-RU" sz="4000" b="1" dirty="0">
              <a:solidFill>
                <a:srgbClr val="7030A0"/>
              </a:solidFill>
            </a:endParaRP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DE487606-1948-47E8-988C-AC1AC45CF53C}"/>
              </a:ext>
            </a:extLst>
          </p:cNvPr>
          <p:cNvSpPr txBox="1">
            <a:spLocks/>
          </p:cNvSpPr>
          <p:nvPr/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en-US" sz="20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#include &lt;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stdio.h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&gt;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#include &lt;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stdlib.h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&gt;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int main(void)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{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 puts("Hello World!");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 return EXIT_SUCCESS;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}</a:t>
            </a:r>
            <a:endParaRPr lang="ru-RU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97B2B7-CEB3-45B3-A2E4-24209D94354C}"/>
              </a:ext>
            </a:extLst>
          </p:cNvPr>
          <p:cNvSpPr txBox="1">
            <a:spLocks/>
          </p:cNvSpPr>
          <p:nvPr/>
        </p:nvSpPr>
        <p:spPr>
          <a:xfrm>
            <a:off x="6169024" y="1892116"/>
            <a:ext cx="5183188" cy="8239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>
                <a:solidFill>
                  <a:srgbClr val="C00000"/>
                </a:solidFill>
              </a:rPr>
              <a:t>C++</a:t>
            </a:r>
            <a:endParaRPr lang="ru-RU" sz="4000" b="1" dirty="0">
              <a:solidFill>
                <a:srgbClr val="C00000"/>
              </a:solidFill>
            </a:endParaRPr>
          </a:p>
        </p:txBody>
      </p:sp>
      <p:sp>
        <p:nvSpPr>
          <p:cNvPr id="17" name="Объект 5">
            <a:extLst>
              <a:ext uri="{FF2B5EF4-FFF2-40B4-BE49-F238E27FC236}">
                <a16:creationId xmlns:a16="http://schemas.microsoft.com/office/drawing/2014/main" id="{F3153633-2877-40A2-8B99-9DA9A393550B}"/>
              </a:ext>
            </a:extLst>
          </p:cNvPr>
          <p:cNvSpPr txBox="1">
            <a:spLocks/>
          </p:cNvSpPr>
          <p:nvPr/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#include &lt;iostream&gt;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int main()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   std::cout &lt;&lt; "Hello World!" &lt;&lt; std::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endl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}</a:t>
            </a:r>
            <a:endParaRPr lang="ru-RU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356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16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F34D0C3-B65A-47AE-92D6-1D1AD1413CAC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3747F0-F3F7-4DA5-A845-6BF999A9C558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6856F7E9-B981-4F89-B283-18126D32B873}"/>
              </a:ext>
            </a:extLst>
          </p:cNvPr>
          <p:cNvSpPr txBox="1">
            <a:spLocks/>
          </p:cNvSpPr>
          <p:nvPr/>
        </p:nvSpPr>
        <p:spPr>
          <a:xfrm>
            <a:off x="992188" y="1833563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Carbon</a:t>
            </a:r>
            <a:r>
              <a:rPr lang="en-US" sz="4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(like C++)</a:t>
            </a:r>
            <a:endParaRPr lang="ru-RU" sz="2000" dirty="0"/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1CAC7F6B-C12B-4AA6-8D41-C87CBC65E5D9}"/>
              </a:ext>
            </a:extLst>
          </p:cNvPr>
          <p:cNvSpPr txBox="1">
            <a:spLocks/>
          </p:cNvSpPr>
          <p:nvPr/>
        </p:nvSpPr>
        <p:spPr>
          <a:xfrm>
            <a:off x="992188" y="2657475"/>
            <a:ext cx="5157787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fn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Main() -&gt; i32 {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	Print("Hello, World!");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	return 0;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}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B87618EB-29D8-41CA-B392-FE6099A5F336}"/>
              </a:ext>
            </a:extLst>
          </p:cNvPr>
          <p:cNvSpPr txBox="1">
            <a:spLocks/>
          </p:cNvSpPr>
          <p:nvPr/>
        </p:nvSpPr>
        <p:spPr>
          <a:xfrm>
            <a:off x="6324600" y="1833563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>
                <a:solidFill>
                  <a:schemeClr val="accent2"/>
                </a:solidFill>
              </a:rPr>
              <a:t>Python </a:t>
            </a:r>
            <a:endParaRPr lang="ru-RU" sz="4000" dirty="0">
              <a:solidFill>
                <a:schemeClr val="accent2"/>
              </a:solidFill>
            </a:endParaRPr>
          </a:p>
        </p:txBody>
      </p:sp>
      <p:sp>
        <p:nvSpPr>
          <p:cNvPr id="13" name="Объект 5">
            <a:extLst>
              <a:ext uri="{FF2B5EF4-FFF2-40B4-BE49-F238E27FC236}">
                <a16:creationId xmlns:a16="http://schemas.microsoft.com/office/drawing/2014/main" id="{CB39EDAC-248E-4DF2-A841-588A28140843}"/>
              </a:ext>
            </a:extLst>
          </p:cNvPr>
          <p:cNvSpPr txBox="1">
            <a:spLocks/>
          </p:cNvSpPr>
          <p:nvPr/>
        </p:nvSpPr>
        <p:spPr>
          <a:xfrm>
            <a:off x="6324600" y="2657475"/>
            <a:ext cx="5183188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print("Hello World")</a:t>
            </a:r>
            <a:endParaRPr lang="ru-RU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4159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17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F34D0C3-B65A-47AE-92D6-1D1AD1413CAC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3747F0-F3F7-4DA5-A845-6BF999A9C558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6856F7E9-B981-4F89-B283-18126D32B873}"/>
              </a:ext>
            </a:extLst>
          </p:cNvPr>
          <p:cNvSpPr txBox="1">
            <a:spLocks/>
          </p:cNvSpPr>
          <p:nvPr/>
        </p:nvSpPr>
        <p:spPr>
          <a:xfrm>
            <a:off x="992188" y="1833563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>
                <a:solidFill>
                  <a:schemeClr val="tx2"/>
                </a:solidFill>
              </a:rPr>
              <a:t>Haskell</a:t>
            </a:r>
            <a:endParaRPr lang="ru-RU" sz="4000" dirty="0">
              <a:solidFill>
                <a:schemeClr val="tx2"/>
              </a:solidFill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1CAC7F6B-C12B-4AA6-8D41-C87CBC65E5D9}"/>
              </a:ext>
            </a:extLst>
          </p:cNvPr>
          <p:cNvSpPr txBox="1">
            <a:spLocks/>
          </p:cNvSpPr>
          <p:nvPr/>
        </p:nvSpPr>
        <p:spPr>
          <a:xfrm>
            <a:off x="992188" y="2657475"/>
            <a:ext cx="5157787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en-US" sz="20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main =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putStrLn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"Hello World"</a:t>
            </a:r>
            <a:endParaRPr lang="ru-RU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B87618EB-29D8-41CA-B392-FE6099A5F336}"/>
              </a:ext>
            </a:extLst>
          </p:cNvPr>
          <p:cNvSpPr txBox="1">
            <a:spLocks/>
          </p:cNvSpPr>
          <p:nvPr/>
        </p:nvSpPr>
        <p:spPr>
          <a:xfrm>
            <a:off x="6324600" y="1833563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>
                <a:solidFill>
                  <a:srgbClr val="FFC000"/>
                </a:solidFill>
              </a:rPr>
              <a:t>Rust</a:t>
            </a:r>
            <a:endParaRPr lang="ru-RU" sz="4000" dirty="0">
              <a:solidFill>
                <a:srgbClr val="FFC000"/>
              </a:solidFill>
            </a:endParaRPr>
          </a:p>
        </p:txBody>
      </p:sp>
      <p:sp>
        <p:nvSpPr>
          <p:cNvPr id="13" name="Объект 5">
            <a:extLst>
              <a:ext uri="{FF2B5EF4-FFF2-40B4-BE49-F238E27FC236}">
                <a16:creationId xmlns:a16="http://schemas.microsoft.com/office/drawing/2014/main" id="{CB39EDAC-248E-4DF2-A841-588A28140843}"/>
              </a:ext>
            </a:extLst>
          </p:cNvPr>
          <p:cNvSpPr txBox="1">
            <a:spLocks/>
          </p:cNvSpPr>
          <p:nvPr/>
        </p:nvSpPr>
        <p:spPr>
          <a:xfrm>
            <a:off x="6324600" y="2657475"/>
            <a:ext cx="5183188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fn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main() {  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	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println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!("Hello World!"); }</a:t>
            </a:r>
            <a:endParaRPr lang="ru-RU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269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9C6493-7F64-4607-80DD-F8F33F331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800" dirty="0"/>
              <a:t>	</a:t>
            </a:r>
            <a:r>
              <a:rPr lang="ru-RU" sz="2800" dirty="0"/>
              <a:t>С другой стороны, первые высокоуровневые языки программирования Алгол или Фортрана сочетали в себе нужные функции для разработки больших программ, однако были медленные в работе. </a:t>
            </a:r>
          </a:p>
          <a:p>
            <a:pPr marL="0" indent="0" algn="just">
              <a:buNone/>
            </a:pPr>
            <a:r>
              <a:rPr lang="ru-RU" sz="2800" dirty="0"/>
              <a:t>	 Язык который Бьёрн</a:t>
            </a:r>
            <a:r>
              <a:rPr lang="en-US" sz="2800" dirty="0"/>
              <a:t> (</a:t>
            </a:r>
            <a:r>
              <a:rPr lang="ru-RU" sz="2800" dirty="0"/>
              <a:t>Бьярне</a:t>
            </a:r>
            <a:r>
              <a:rPr lang="en-US" sz="2800" dirty="0"/>
              <a:t>)</a:t>
            </a:r>
            <a:r>
              <a:rPr lang="ru-RU" sz="2800" dirty="0"/>
              <a:t> Страуструп создал в результате скрещения </a:t>
            </a:r>
            <a:r>
              <a:rPr lang="en-US" sz="2800" dirty="0"/>
              <a:t>C </a:t>
            </a:r>
            <a:r>
              <a:rPr lang="ru-RU" sz="2800" dirty="0"/>
              <a:t>и </a:t>
            </a:r>
            <a:r>
              <a:rPr lang="en-US" sz="2800" dirty="0"/>
              <a:t>Simula</a:t>
            </a:r>
            <a:r>
              <a:rPr lang="ru-RU" sz="2800" dirty="0"/>
              <a:t> становится быстрым, легко портируемым и имеет много функций. Далее Бьёрн добавляет классы, возможность их инкапсуляции (упаковка данных в единый компонент) и наследования, проверку типов данных, встраиваемые функции и аргументы по умолчанию. Очень быстро «</a:t>
            </a:r>
            <a:r>
              <a:rPr lang="en-US" sz="2800" dirty="0"/>
              <a:t>C</a:t>
            </a:r>
            <a:r>
              <a:rPr lang="ru-RU" sz="2800" dirty="0"/>
              <a:t> с классами» получает свое собственное имя – </a:t>
            </a:r>
            <a:r>
              <a:rPr lang="en-US" sz="2800" dirty="0"/>
              <a:t>C++</a:t>
            </a:r>
            <a:r>
              <a:rPr lang="ru-RU" sz="2800" dirty="0"/>
              <a:t>, где ++ - оператор приращения (увеличения) в С.</a:t>
            </a:r>
            <a:r>
              <a:rPr lang="en-US" sz="2800" dirty="0"/>
              <a:t> </a:t>
            </a:r>
            <a:endParaRPr lang="ru-RU" sz="2800" dirty="0"/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18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921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19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7" name="Объект 5">
            <a:extLst>
              <a:ext uri="{FF2B5EF4-FFF2-40B4-BE49-F238E27FC236}">
                <a16:creationId xmlns:a16="http://schemas.microsoft.com/office/drawing/2014/main" id="{3E93E4F5-BA0E-4E3D-A009-B50BECFC5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15369"/>
            <a:ext cx="2571750" cy="3371850"/>
          </a:xfrm>
          <a:prstGeom prst="rect">
            <a:avLst/>
          </a:prstGeom>
        </p:spPr>
      </p:pic>
      <p:sp>
        <p:nvSpPr>
          <p:cNvPr id="8" name="Объект 3">
            <a:extLst>
              <a:ext uri="{FF2B5EF4-FFF2-40B4-BE49-F238E27FC236}">
                <a16:creationId xmlns:a16="http://schemas.microsoft.com/office/drawing/2014/main" id="{32124ECD-4FBA-416B-9306-1ED1AFAA6FA4}"/>
              </a:ext>
            </a:extLst>
          </p:cNvPr>
          <p:cNvSpPr txBox="1">
            <a:spLocks/>
          </p:cNvSpPr>
          <p:nvPr/>
        </p:nvSpPr>
        <p:spPr>
          <a:xfrm>
            <a:off x="3666931" y="2315369"/>
            <a:ext cx="7686869" cy="337185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n-US" dirty="0"/>
              <a:t>	</a:t>
            </a:r>
            <a:r>
              <a:rPr lang="ru-RU" dirty="0"/>
              <a:t>Язык </a:t>
            </a:r>
            <a:r>
              <a:rPr lang="en-US" dirty="0"/>
              <a:t>C </a:t>
            </a:r>
            <a:r>
              <a:rPr lang="ru-RU" dirty="0"/>
              <a:t>позволяет легко выстрелить себе в ногу; с </a:t>
            </a:r>
            <a:r>
              <a:rPr lang="en-US" dirty="0"/>
              <a:t>C++ </a:t>
            </a:r>
            <a:r>
              <a:rPr lang="ru-RU" dirty="0"/>
              <a:t>это сложнее, но, когда вы это делаете, ногу отрывает целиком.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ru-RU" sz="1000" b="1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ru-RU" sz="1000" b="1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ru-RU" sz="1000" b="1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en-US" sz="1000" b="1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ru-RU" sz="2000" b="1" dirty="0"/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n-US" dirty="0"/>
              <a:t>@</a:t>
            </a:r>
            <a:r>
              <a:rPr lang="ru-RU" dirty="0"/>
              <a:t> Бьёрн</a:t>
            </a:r>
            <a:r>
              <a:rPr lang="en-US" dirty="0"/>
              <a:t> (</a:t>
            </a:r>
            <a:r>
              <a:rPr lang="ru-RU" dirty="0"/>
              <a:t>Бьярне</a:t>
            </a:r>
            <a:r>
              <a:rPr lang="en-US" dirty="0"/>
              <a:t>)</a:t>
            </a:r>
            <a:r>
              <a:rPr lang="ru-RU" dirty="0"/>
              <a:t> Страуструп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1561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948DC3-3B44-494E-8B92-240688B6D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591669"/>
          </a:xfrm>
          <a:solidFill>
            <a:srgbClr val="002060"/>
          </a:solidFill>
        </p:spPr>
        <p:txBody>
          <a:bodyPr>
            <a:normAutofit/>
          </a:bodyPr>
          <a:lstStyle/>
          <a:p>
            <a:pPr algn="ctr"/>
            <a:r>
              <a:rPr lang="ru-RU" sz="10000" b="1" dirty="0">
                <a:solidFill>
                  <a:schemeClr val="bg1"/>
                </a:solidFill>
              </a:rPr>
              <a:t>План курса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88DAAAE-3B16-4F46-A52A-E51EF94BB8AB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0BBDFED-B3E1-4FF7-8810-1726AA2FA2E0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DBD2B2E-55A0-4CD4-8F57-0E2AD3A090A6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2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94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20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9" name="Объект 3">
            <a:extLst>
              <a:ext uri="{FF2B5EF4-FFF2-40B4-BE49-F238E27FC236}">
                <a16:creationId xmlns:a16="http://schemas.microsoft.com/office/drawing/2014/main" id="{8ACD205E-1E59-4618-BA15-B2036BF7F47D}"/>
              </a:ext>
            </a:extLst>
          </p:cNvPr>
          <p:cNvSpPr txBox="1">
            <a:spLocks/>
          </p:cNvSpPr>
          <p:nvPr/>
        </p:nvSpPr>
        <p:spPr>
          <a:xfrm>
            <a:off x="2955235" y="1825624"/>
            <a:ext cx="8398565" cy="4766046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ru-RU" sz="3300" dirty="0"/>
              <a:t>	</a:t>
            </a:r>
            <a:r>
              <a:rPr lang="ru-RU" sz="3300" dirty="0">
                <a:latin typeface="+mj-lt"/>
              </a:rPr>
              <a:t>"Выстрелить себе в ногу" - это идиома англоязычного мира, означающая причинение себе вреда необдуманными действиями. Языки C и C++ достаточно низкоуровневые языки, чтобы на них можно было делать опасные вещи. 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ru-RU" sz="3300" dirty="0">
                <a:latin typeface="+mj-lt"/>
              </a:rPr>
              <a:t>	При этом </a:t>
            </a:r>
            <a:r>
              <a:rPr lang="en-US" sz="3300" dirty="0">
                <a:latin typeface="+mj-lt"/>
              </a:rPr>
              <a:t>C</a:t>
            </a:r>
            <a:r>
              <a:rPr lang="ru-RU" sz="3300" dirty="0">
                <a:latin typeface="+mj-lt"/>
              </a:rPr>
              <a:t> вообще никак не контролирует действия программиста и позволяет написать любую ересь, а у </a:t>
            </a:r>
            <a:r>
              <a:rPr lang="en-US" sz="3300" dirty="0">
                <a:latin typeface="+mj-lt"/>
              </a:rPr>
              <a:t>C++</a:t>
            </a:r>
            <a:r>
              <a:rPr lang="ru-RU" sz="3300" dirty="0">
                <a:latin typeface="+mj-lt"/>
              </a:rPr>
              <a:t> такое количество тёмных уголков, в которых можно ересь сделать случайно, что не все знают</a:t>
            </a:r>
            <a:r>
              <a:rPr lang="en-US" sz="3300" dirty="0">
                <a:latin typeface="+mj-lt"/>
              </a:rPr>
              <a:t>,</a:t>
            </a:r>
            <a:r>
              <a:rPr lang="ru-RU" sz="3300" dirty="0">
                <a:latin typeface="+mj-lt"/>
              </a:rPr>
              <a:t> даже специалисты с десятилетиями опыта. 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ru-RU" sz="3300" dirty="0">
                <a:latin typeface="+mj-lt"/>
              </a:rPr>
              <a:t>	Эти два совокупных фактора превращают программирование на </a:t>
            </a:r>
            <a:r>
              <a:rPr lang="en-US" sz="3300" dirty="0">
                <a:latin typeface="+mj-lt"/>
              </a:rPr>
              <a:t>C</a:t>
            </a:r>
            <a:r>
              <a:rPr lang="ru-RU" sz="3300" dirty="0">
                <a:latin typeface="+mj-lt"/>
              </a:rPr>
              <a:t> и </a:t>
            </a:r>
            <a:r>
              <a:rPr lang="en-US" sz="3300" dirty="0">
                <a:latin typeface="+mj-lt"/>
              </a:rPr>
              <a:t>C++</a:t>
            </a:r>
            <a:r>
              <a:rPr lang="ru-RU" sz="3300" dirty="0">
                <a:latin typeface="+mj-lt"/>
              </a:rPr>
              <a:t> в изготовление приспособлений для стрельбы по собственным ногам. </a:t>
            </a:r>
            <a:endParaRPr lang="en-US" sz="3300" b="1" dirty="0">
              <a:latin typeface="+mj-lt"/>
            </a:endParaRPr>
          </a:p>
        </p:txBody>
      </p:sp>
      <p:pic>
        <p:nvPicPr>
          <p:cNvPr id="10" name="Объект 7">
            <a:extLst>
              <a:ext uri="{FF2B5EF4-FFF2-40B4-BE49-F238E27FC236}">
                <a16:creationId xmlns:a16="http://schemas.microsoft.com/office/drawing/2014/main" id="{B6960A3A-20FB-4BDB-946E-33300FE61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56" y="1825625"/>
            <a:ext cx="2163279" cy="216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374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21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8" name="Объект 5">
            <a:extLst>
              <a:ext uri="{FF2B5EF4-FFF2-40B4-BE49-F238E27FC236}">
                <a16:creationId xmlns:a16="http://schemas.microsoft.com/office/drawing/2014/main" id="{762343F2-C913-4B15-B610-57840617C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312" y="1690688"/>
            <a:ext cx="8237376" cy="517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5353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22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2ADEDA1-7DC5-409A-BEE7-21B682AFC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712" y="1690688"/>
            <a:ext cx="8922575" cy="490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853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23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8" name="Объект 16">
            <a:extLst>
              <a:ext uri="{FF2B5EF4-FFF2-40B4-BE49-F238E27FC236}">
                <a16:creationId xmlns:a16="http://schemas.microsoft.com/office/drawing/2014/main" id="{B11B6751-30BA-4011-82DF-50A7FDE30F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57" r="1024" b="15458"/>
          <a:stretch/>
        </p:blipFill>
        <p:spPr>
          <a:xfrm>
            <a:off x="838200" y="1690688"/>
            <a:ext cx="10515600" cy="336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270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25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3C1F52D-0373-41C2-A7AD-BDF954079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3" y="1690688"/>
            <a:ext cx="7807913" cy="517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5536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24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EB93DBD-A272-4636-88DD-97AE6982E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096" y="1685812"/>
            <a:ext cx="9039808" cy="491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448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24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C6D00A5-8EDA-4CC8-BBF2-29AD33DCB9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659" y="1690688"/>
            <a:ext cx="8778682" cy="490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33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00D6FA18-931D-4133-A044-9A70D730E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800" dirty="0"/>
              <a:t>	</a:t>
            </a:r>
            <a:r>
              <a:rPr lang="ru-RU" sz="2800" dirty="0"/>
              <a:t>Развитие интернета заставило использовать </a:t>
            </a:r>
            <a:r>
              <a:rPr lang="en-US" sz="2800" dirty="0"/>
              <a:t>C++ </a:t>
            </a:r>
            <a:r>
              <a:rPr lang="ru-RU" sz="2800" dirty="0"/>
              <a:t>для критичных серверных инфраструктур. В 1998 году был выпущен первый официальный стандарт языка </a:t>
            </a:r>
            <a:r>
              <a:rPr lang="en-US" sz="2800" dirty="0"/>
              <a:t>C++ - C++ 98. </a:t>
            </a:r>
            <a:r>
              <a:rPr lang="ru-RU" sz="2800" dirty="0"/>
              <a:t>Стандарт состоял из ядра и стандартной библиотеки, которая включала в себя </a:t>
            </a:r>
            <a:r>
              <a:rPr lang="en-US" sz="2800" dirty="0"/>
              <a:t>Standard Template Library (STL)</a:t>
            </a:r>
            <a:r>
              <a:rPr lang="ru-RU" sz="2800" dirty="0"/>
              <a:t> и немного измененную стандартную библиотеку языка </a:t>
            </a:r>
            <a:r>
              <a:rPr lang="en-US" sz="2800" dirty="0"/>
              <a:t>C. </a:t>
            </a:r>
          </a:p>
          <a:p>
            <a:pPr marL="0" indent="0" algn="just">
              <a:buNone/>
            </a:pPr>
            <a:r>
              <a:rPr lang="en-US" sz="2800" dirty="0"/>
              <a:t>	</a:t>
            </a:r>
            <a:r>
              <a:rPr lang="ru-RU" sz="2800" dirty="0"/>
              <a:t>В 2000-е были созданы новые языки программирования – </a:t>
            </a:r>
            <a:r>
              <a:rPr lang="en-US" sz="2800" dirty="0"/>
              <a:t>Java, C#, Go, D</a:t>
            </a:r>
            <a:r>
              <a:rPr lang="ru-RU" sz="2800" dirty="0"/>
              <a:t> и другие. Однако, С++ стал расти не горизонтально, а в ширь – исправляя ошибки и сделав фокус на исправлении </a:t>
            </a:r>
            <a:r>
              <a:rPr lang="en-US" sz="2800" dirty="0"/>
              <a:t>UB</a:t>
            </a:r>
            <a:r>
              <a:rPr lang="ru-RU" sz="2800" dirty="0"/>
              <a:t> (</a:t>
            </a:r>
            <a:r>
              <a:rPr lang="en-US" sz="2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Undefined Behavior </a:t>
            </a:r>
            <a:r>
              <a:rPr lang="en-US" sz="2800" dirty="0"/>
              <a:t>– </a:t>
            </a:r>
            <a:r>
              <a:rPr lang="ru-RU" sz="2800" dirty="0"/>
              <a:t>неопределенное поведение)</a:t>
            </a:r>
            <a:r>
              <a:rPr lang="en-US" sz="2800" dirty="0"/>
              <a:t> </a:t>
            </a:r>
            <a:r>
              <a:rPr lang="ru-RU" sz="2800" dirty="0"/>
              <a:t>в ядре и библиотеки. </a:t>
            </a:r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27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5190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C0ECB38C-1E75-44B9-9F14-6CE452560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800" dirty="0"/>
              <a:t>	</a:t>
            </a:r>
            <a:r>
              <a:rPr lang="ru-RU" sz="2800" dirty="0"/>
              <a:t>В 2003 году вышел </a:t>
            </a:r>
            <a:r>
              <a:rPr lang="en-US" sz="2800" dirty="0"/>
              <a:t>C++03</a:t>
            </a:r>
            <a:r>
              <a:rPr lang="ru-RU" sz="2800" dirty="0"/>
              <a:t>, который имел всего одну новую функцию – инициализацию значения, однако имел тонны исправлений ошибок, которые были сделаны в предыдущие года. </a:t>
            </a:r>
          </a:p>
          <a:p>
            <a:pPr marL="0" indent="0" algn="just">
              <a:buNone/>
            </a:pPr>
            <a:r>
              <a:rPr lang="ru-RU" sz="2800" dirty="0"/>
              <a:t>	И тут язык взял непонятную никем паузу, пока в 2011 году не выходит </a:t>
            </a:r>
            <a:r>
              <a:rPr lang="en-US" sz="2800" dirty="0"/>
              <a:t>C++11</a:t>
            </a:r>
            <a:r>
              <a:rPr lang="ru-RU" sz="2800" dirty="0"/>
              <a:t>, в котором совершенствуется ядро языка, добавляется многопоточность, улучшается поддержка обобщенного программирования, унифицируются инициализации. Многие удобные</a:t>
            </a:r>
            <a:r>
              <a:rPr lang="en-US" sz="2800" dirty="0"/>
              <a:t> </a:t>
            </a:r>
            <a:r>
              <a:rPr lang="ru-RU" sz="2800" dirty="0"/>
              <a:t>вещи, которые были у языков-конкурентов, были добавлены только в </a:t>
            </a:r>
            <a:r>
              <a:rPr lang="en-US" sz="2800" dirty="0"/>
              <a:t>C++11.</a:t>
            </a:r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28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927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C0ECB38C-1E75-44B9-9F14-6CE45256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8186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/>
              <a:t>	</a:t>
            </a:r>
            <a:r>
              <a:rPr lang="ru-RU" sz="2800" dirty="0">
                <a:latin typeface="+mj-lt"/>
              </a:rPr>
              <a:t>В 2015 году вышел </a:t>
            </a:r>
            <a:r>
              <a:rPr lang="en-US" sz="2800" dirty="0">
                <a:latin typeface="+mj-lt"/>
              </a:rPr>
              <a:t>C++</a:t>
            </a:r>
            <a:r>
              <a:rPr lang="ru-RU" sz="2800" dirty="0">
                <a:latin typeface="+mj-lt"/>
              </a:rPr>
              <a:t>14, который добавил следующие возможности: автоматическое определение типа значения, лямбда-выражения (блоки кода с параметрами, которые можно вызвать из любого другого места программы), шаблоны переменных, обособленные строки, пользовательские литералы для типов стандартной библиотеки и много чего еще.</a:t>
            </a:r>
          </a:p>
          <a:p>
            <a:pPr marL="0" indent="0" algn="just">
              <a:buNone/>
            </a:pPr>
            <a:r>
              <a:rPr lang="ru-RU" sz="2800" dirty="0">
                <a:latin typeface="+mj-lt"/>
              </a:rPr>
              <a:t>	В 2017 году вышел </a:t>
            </a:r>
            <a:r>
              <a:rPr lang="en-US" sz="2800" dirty="0">
                <a:latin typeface="+mj-lt"/>
              </a:rPr>
              <a:t>C++17,</a:t>
            </a:r>
            <a:r>
              <a:rPr lang="ru-RU" sz="2800" dirty="0">
                <a:latin typeface="+mj-lt"/>
              </a:rPr>
              <a:t> который добавил свертку параметров шаблона, авто-шаблоны,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constexpr</a:t>
            </a:r>
            <a:r>
              <a:rPr lang="en-US" sz="2800" dirty="0">
                <a:latin typeface="+mj-lt"/>
              </a:rPr>
              <a:t>,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constexpr-</a:t>
            </a:r>
            <a:r>
              <a:rPr lang="ru-RU" sz="2800" dirty="0">
                <a:latin typeface="+mj-lt"/>
              </a:rPr>
              <a:t>лямбды,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inline-</a:t>
            </a:r>
            <a:r>
              <a:rPr lang="ru-RU" sz="2800" dirty="0">
                <a:latin typeface="+mj-lt"/>
              </a:rPr>
              <a:t>переменные, структурное связывание блоков кода, атрибуты,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std::byte</a:t>
            </a:r>
            <a:r>
              <a:rPr lang="en-US" sz="2800" dirty="0">
                <a:latin typeface="+mj-lt"/>
              </a:rPr>
              <a:t>,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std::filesystem</a:t>
            </a:r>
            <a:r>
              <a:rPr lang="en-US" sz="2800" dirty="0">
                <a:latin typeface="+mj-lt"/>
              </a:rPr>
              <a:t>, </a:t>
            </a:r>
            <a:r>
              <a:rPr lang="ru-RU" sz="2800" dirty="0">
                <a:latin typeface="+mj-lt"/>
              </a:rPr>
              <a:t>и другие возможности.</a:t>
            </a:r>
            <a:endParaRPr lang="ru-RU" dirty="0">
              <a:latin typeface="+mj-lt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29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9288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948DC3-3B44-494E-8B92-240688B6D27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План курса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AFBBF8-7878-4162-B0AB-DA8755D9A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	Курс состоит из модулей и параграфов, каждый параграф сочетает в себе три необходимых элемента учебного процесса:</a:t>
            </a:r>
          </a:p>
          <a:p>
            <a:pPr marL="0" indent="0" algn="just">
              <a:buNone/>
            </a:pPr>
            <a:r>
              <a:rPr lang="ru-RU" dirty="0"/>
              <a:t>	</a:t>
            </a:r>
            <a:r>
              <a:rPr lang="ru-RU" b="1" i="1" dirty="0"/>
              <a:t>Лекционный материал </a:t>
            </a:r>
            <a:r>
              <a:rPr lang="ru-RU" dirty="0"/>
              <a:t>– студентам рассказывается теоретическая информация о субъекте (</a:t>
            </a:r>
            <a:r>
              <a:rPr lang="ru-RU" i="1" dirty="0">
                <a:latin typeface="+mj-lt"/>
                <a:ea typeface="Fira Code" pitchFamily="1" charset="0"/>
                <a:cs typeface="Fira Code" pitchFamily="1" charset="0"/>
              </a:rPr>
              <a:t>язык программирования, технология, схема</a:t>
            </a:r>
            <a:r>
              <a:rPr lang="ru-RU" dirty="0"/>
              <a:t>), необходимая для выполнения практического материала;</a:t>
            </a:r>
          </a:p>
          <a:p>
            <a:pPr marL="0" indent="0" algn="just">
              <a:buNone/>
            </a:pPr>
            <a:r>
              <a:rPr lang="ru-RU" dirty="0"/>
              <a:t>	</a:t>
            </a:r>
            <a:r>
              <a:rPr lang="ru-RU" b="1" i="1" dirty="0"/>
              <a:t>Практический материал </a:t>
            </a:r>
            <a:r>
              <a:rPr lang="ru-RU" dirty="0"/>
              <a:t>– студентам рассказывается</a:t>
            </a:r>
            <a:r>
              <a:rPr lang="en-US" dirty="0"/>
              <a:t> </a:t>
            </a:r>
            <a:r>
              <a:rPr lang="ru-RU" dirty="0"/>
              <a:t>краткое техническое задание на выполнение самостоятельного практического материала (написание алгоритма, конструирование процессов);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88DAAAE-3B16-4F46-A52A-E51EF94BB8AB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0BBDFED-B3E1-4FF7-8810-1726AA2FA2E0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DBD2B2E-55A0-4CD4-8F57-0E2AD3A090A6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3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227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C0ECB38C-1E75-44B9-9F14-6CE452560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800" dirty="0"/>
              <a:t>	</a:t>
            </a:r>
            <a:r>
              <a:rPr lang="ru-RU" sz="2800" dirty="0">
                <a:latin typeface="+mj-lt"/>
              </a:rPr>
              <a:t>В 2020 году вышел </a:t>
            </a:r>
            <a:r>
              <a:rPr lang="en-US" sz="2800" dirty="0">
                <a:latin typeface="+mj-lt"/>
              </a:rPr>
              <a:t>C++</a:t>
            </a:r>
            <a:r>
              <a:rPr lang="ru-RU" sz="2800" dirty="0">
                <a:latin typeface="+mj-lt"/>
              </a:rPr>
              <a:t>20, который добавил следующие возможности: явные константы, концепты, модули, диапазоны, форматирование строк, библиотека синхронизации, прерывание потоков,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using enum</a:t>
            </a:r>
            <a:r>
              <a:rPr lang="en-US" sz="2800" dirty="0">
                <a:latin typeface="+mj-lt"/>
              </a:rPr>
              <a:t>, </a:t>
            </a:r>
            <a:r>
              <a:rPr lang="ru-RU" sz="2800" dirty="0">
                <a:latin typeface="+mj-lt"/>
              </a:rPr>
              <a:t>частичный отказ от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volatile</a:t>
            </a:r>
            <a:r>
              <a:rPr lang="ru-RU" sz="2800" dirty="0">
                <a:latin typeface="+mj-lt"/>
                <a:cs typeface="Cascadia Code" panose="020B0609020000020004" pitchFamily="49" charset="0"/>
              </a:rPr>
              <a:t>, корутины (подпрограммы).</a:t>
            </a:r>
          </a:p>
          <a:p>
            <a:pPr marL="0" indent="0" algn="just">
              <a:buNone/>
            </a:pPr>
            <a:r>
              <a:rPr lang="ru-RU" sz="2800" dirty="0">
                <a:latin typeface="+mj-lt"/>
                <a:cs typeface="Cascadia Code" panose="020B0609020000020004" pitchFamily="49" charset="0"/>
              </a:rPr>
              <a:t>	В начале 2021 года началась активная разработка стандарта </a:t>
            </a:r>
            <a:r>
              <a:rPr lang="en-US" sz="2800" dirty="0">
                <a:latin typeface="+mj-lt"/>
                <a:cs typeface="Cascadia Code" panose="020B0609020000020004" pitchFamily="49" charset="0"/>
              </a:rPr>
              <a:t>C++23, </a:t>
            </a:r>
            <a:r>
              <a:rPr lang="ru-RU" sz="2800" dirty="0">
                <a:latin typeface="+mj-lt"/>
                <a:cs typeface="Cascadia Code" panose="020B0609020000020004" pitchFamily="49" charset="0"/>
              </a:rPr>
              <a:t>вот лишь неполный список добавленных возможностей: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std::</a:t>
            </a:r>
            <a:r>
              <a:rPr lang="en-US" sz="24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stacktrace</a:t>
            </a:r>
            <a:r>
              <a:rPr lang="en-US" sz="2800" dirty="0">
                <a:latin typeface="+mj-lt"/>
                <a:cs typeface="Cascadia Code" panose="020B0609020000020004" pitchFamily="49" charset="0"/>
              </a:rPr>
              <a:t>, </a:t>
            </a:r>
            <a:r>
              <a:rPr lang="ru-RU" sz="2800" dirty="0">
                <a:latin typeface="+mj-lt"/>
                <a:cs typeface="Cascadia Code" panose="020B0609020000020004" pitchFamily="49" charset="0"/>
              </a:rPr>
              <a:t>улучшения стандарта,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string::contains</a:t>
            </a:r>
            <a:r>
              <a:rPr lang="en-US" sz="2800" dirty="0">
                <a:latin typeface="+mj-lt"/>
                <a:cs typeface="Cascadia Code" panose="020B0609020000020004" pitchFamily="49" charset="0"/>
              </a:rPr>
              <a:t>, 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executors</a:t>
            </a:r>
            <a:r>
              <a:rPr lang="en-US" sz="2800" dirty="0">
                <a:latin typeface="+mj-lt"/>
                <a:cs typeface="Cascadia Code" panose="020B0609020000020004" pitchFamily="49" charset="0"/>
              </a:rPr>
              <a:t> (</a:t>
            </a:r>
            <a:r>
              <a:rPr lang="ru-RU" sz="2800" dirty="0">
                <a:latin typeface="+mj-lt"/>
                <a:cs typeface="Cascadia Code" panose="020B0609020000020004" pitchFamily="49" charset="0"/>
              </a:rPr>
              <a:t>исполнители</a:t>
            </a:r>
            <a:r>
              <a:rPr lang="en-US" sz="2800" dirty="0">
                <a:latin typeface="+mj-lt"/>
                <a:cs typeface="Cascadia Code" panose="020B0609020000020004" pitchFamily="49" charset="0"/>
              </a:rPr>
              <a:t>)</a:t>
            </a:r>
            <a:r>
              <a:rPr lang="ru-RU" sz="2800" dirty="0">
                <a:latin typeface="+mj-lt"/>
                <a:cs typeface="Cascadia Code" panose="020B0609020000020004" pitchFamily="49" charset="0"/>
              </a:rPr>
              <a:t>, </a:t>
            </a:r>
            <a:r>
              <a:rPr lang="en-US" sz="2800" dirty="0">
                <a:latin typeface="+mj-lt"/>
                <a:cs typeface="Cascadia Code" panose="020B0609020000020004" pitchFamily="49" charset="0"/>
              </a:rPr>
              <a:t>networking (</a:t>
            </a:r>
            <a:r>
              <a:rPr lang="ru-RU" sz="2800" dirty="0">
                <a:latin typeface="+mj-lt"/>
                <a:cs typeface="Cascadia Code" panose="020B0609020000020004" pitchFamily="49" charset="0"/>
              </a:rPr>
              <a:t>сетевая библиотека</a:t>
            </a:r>
            <a:r>
              <a:rPr lang="en-US" sz="2800" dirty="0">
                <a:latin typeface="+mj-lt"/>
                <a:cs typeface="Cascadia Code" panose="020B0609020000020004" pitchFamily="49" charset="0"/>
              </a:rPr>
              <a:t>)</a:t>
            </a:r>
            <a:r>
              <a:rPr lang="ru-RU" sz="2800" dirty="0">
                <a:latin typeface="+mj-lt"/>
                <a:cs typeface="Cascadia Code" panose="020B0609020000020004" pitchFamily="49" charset="0"/>
              </a:rPr>
              <a:t>, метапрограммирование, рефлексия.</a:t>
            </a:r>
            <a:endParaRPr lang="ru-RU" dirty="0">
              <a:latin typeface="+mj-lt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7358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История языка программирования </a:t>
            </a:r>
            <a:r>
              <a:rPr lang="en-US" dirty="0">
                <a:solidFill>
                  <a:schemeClr val="bg1"/>
                </a:solidFill>
              </a:rPr>
              <a:t>C++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C0ECB38C-1E75-44B9-9F14-6CE4525600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/>
              <a:t>	</a:t>
            </a:r>
            <a:endParaRPr lang="ru-RU" dirty="0">
              <a:latin typeface="+mj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D492C8-E11C-4A44-80C5-957FADD38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6811" y="1825624"/>
            <a:ext cx="4976989" cy="448627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	</a:t>
            </a:r>
            <a:r>
              <a:rPr lang="ru-RU" dirty="0"/>
              <a:t>Начиная с </a:t>
            </a:r>
            <a:r>
              <a:rPr lang="en-US" b="1" dirty="0"/>
              <a:t>C++ 20</a:t>
            </a:r>
            <a:r>
              <a:rPr lang="en-US" dirty="0"/>
              <a:t>,</a:t>
            </a:r>
            <a:r>
              <a:rPr lang="ru-RU" dirty="0"/>
              <a:t> люди в комитете по развитию языка, активно работают над красотой и лаконичностью языка.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b="1" dirty="0"/>
              <a:t>Время! Пора!</a:t>
            </a:r>
          </a:p>
          <a:p>
            <a:pPr marL="0" indent="0" algn="just">
              <a:buNone/>
            </a:pPr>
            <a:r>
              <a:rPr lang="ru-RU" b="1" dirty="0"/>
              <a:t>Спустя 20 лет…</a:t>
            </a:r>
          </a:p>
          <a:p>
            <a:pPr marL="0" indent="0" algn="just">
              <a:buNone/>
            </a:pPr>
            <a:r>
              <a:rPr lang="ru-RU" sz="2400" i="1" dirty="0"/>
              <a:t>Когда </a:t>
            </a:r>
            <a:r>
              <a:rPr lang="en-US" sz="2400" i="1" dirty="0"/>
              <a:t>Python </a:t>
            </a:r>
            <a:r>
              <a:rPr lang="ru-RU" sz="2400" i="1" dirty="0"/>
              <a:t>и прочие сделали это уже 15 лет назад…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31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9" name="Объект 5">
            <a:extLst>
              <a:ext uri="{FF2B5EF4-FFF2-40B4-BE49-F238E27FC236}">
                <a16:creationId xmlns:a16="http://schemas.microsoft.com/office/drawing/2014/main" id="{ADB115BA-A882-4B57-9DDD-FCD5432179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89" y="1825625"/>
            <a:ext cx="5538611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498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948DC3-3B44-494E-8B92-240688B6D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0"/>
            <a:ext cx="12192002" cy="6591669"/>
          </a:xfrm>
          <a:solidFill>
            <a:srgbClr val="002060"/>
          </a:solidFill>
        </p:spPr>
        <p:txBody>
          <a:bodyPr>
            <a:noAutofit/>
          </a:bodyPr>
          <a:lstStyle/>
          <a:p>
            <a:pPr algn="ctr"/>
            <a:r>
              <a:rPr lang="en-US" sz="10000" b="1" dirty="0">
                <a:solidFill>
                  <a:schemeClr val="bg1"/>
                </a:solidFill>
              </a:rPr>
              <a:t>Git </a:t>
            </a:r>
            <a:r>
              <a:rPr lang="ru-RU" sz="10000" b="1" dirty="0">
                <a:solidFill>
                  <a:schemeClr val="bg1"/>
                </a:solidFill>
              </a:rPr>
              <a:t>и </a:t>
            </a:r>
            <a:r>
              <a:rPr lang="en-US" sz="10000" b="1" dirty="0">
                <a:solidFill>
                  <a:schemeClr val="bg1"/>
                </a:solidFill>
              </a:rPr>
              <a:t>VCS</a:t>
            </a:r>
            <a:endParaRPr lang="ru-RU" sz="100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88DAAAE-3B16-4F46-A52A-E51EF94BB8AB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0BBDFED-B3E1-4FF7-8810-1726AA2FA2E0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DBD2B2E-55A0-4CD4-8F57-0E2AD3A090A6}"/>
              </a:ext>
            </a:extLst>
          </p:cNvPr>
          <p:cNvSpPr/>
          <p:nvPr/>
        </p:nvSpPr>
        <p:spPr>
          <a:xfrm>
            <a:off x="0" y="365125"/>
            <a:ext cx="838200" cy="164095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11274699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9C6493-7F64-4607-80DD-F8F33F3317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202023"/>
            <a:ext cx="6915539" cy="397493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/>
              <a:t>	</a:t>
            </a:r>
            <a:r>
              <a:rPr lang="ru-RU" sz="2800" dirty="0"/>
              <a:t>Целевая операционная система для которой мы будем писать программное обеспечение на </a:t>
            </a:r>
            <a:r>
              <a:rPr lang="en-US" sz="2800" dirty="0"/>
              <a:t>C++ </a:t>
            </a:r>
            <a:r>
              <a:rPr lang="ru-RU" sz="2800" dirty="0"/>
              <a:t>это </a:t>
            </a:r>
            <a:r>
              <a:rPr lang="en-US" sz="2800" dirty="0"/>
              <a:t>Linux. </a:t>
            </a:r>
            <a:r>
              <a:rPr lang="ru-RU" sz="2800" dirty="0"/>
              <a:t>В нашем случае это будет дистрибутив </a:t>
            </a:r>
            <a:r>
              <a:rPr lang="en-US" sz="2800" dirty="0"/>
              <a:t>Ubuntu Linux 22.04.</a:t>
            </a:r>
            <a:r>
              <a:rPr lang="ru-RU" sz="2800" dirty="0"/>
              <a:t> Использовани</a:t>
            </a:r>
            <a:r>
              <a:rPr lang="ru-RU" dirty="0"/>
              <a:t>е </a:t>
            </a:r>
            <a:r>
              <a:rPr lang="en-US" dirty="0"/>
              <a:t>Windows </a:t>
            </a:r>
            <a:r>
              <a:rPr lang="ru-RU" dirty="0"/>
              <a:t>на данном курсе запрещено и будет расцениваться как попытка умышленной не сдачи домашнего задания и трата времени преподавателя и студентов на пустые вопросы.</a:t>
            </a:r>
            <a:endParaRPr lang="ru-RU" sz="2800" dirty="0"/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F2424AD7-BAB6-4306-BA6D-D3750257CC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953" y="2202023"/>
            <a:ext cx="3291847" cy="3291847"/>
          </a:xfrm>
        </p:spPr>
      </p:pic>
    </p:spTree>
    <p:extLst>
      <p:ext uri="{BB962C8B-B14F-4D97-AF65-F5344CB8AC3E}">
        <p14:creationId xmlns:p14="http://schemas.microsoft.com/office/powerpoint/2010/main" val="32392787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9C6493-7F64-4607-80DD-F8F33F3317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93538"/>
            <a:ext cx="5181600" cy="374600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	Для установки необходимого программного окружения, откройте терминал и введите следующие команды от имени суперпользователя:</a:t>
            </a:r>
            <a:endParaRPr lang="en-US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sudo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apt install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gcc</a:t>
            </a: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 algn="just"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sudo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apt install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cmake</a:t>
            </a: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 algn="just"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sudo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apt install git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34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48DBE27A-3CD5-4200-B668-5A0C1BD6B1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393539"/>
            <a:ext cx="5181600" cy="3215509"/>
          </a:xfrm>
        </p:spPr>
      </p:pic>
    </p:spTree>
    <p:extLst>
      <p:ext uri="{BB962C8B-B14F-4D97-AF65-F5344CB8AC3E}">
        <p14:creationId xmlns:p14="http://schemas.microsoft.com/office/powerpoint/2010/main" val="30839923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9C6493-7F64-4607-80DD-F8F33F331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Дополнительно установите </a:t>
            </a:r>
            <a:r>
              <a:rPr lang="en-US" dirty="0"/>
              <a:t>Visual Studio Code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sudo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apt install software-properties-common apt-transport-https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wget</a:t>
            </a: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marL="0" indent="0"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wget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-q https://packages.microsoft.com/keys/microsoft.asc -O- |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sudo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apt-key add –</a:t>
            </a:r>
          </a:p>
          <a:p>
            <a:pPr marL="0" indent="0"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sudo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add-apt-repository "deb [arch=amd64] https://packages.microsoft.com/repos/vscode stable main“</a:t>
            </a:r>
          </a:p>
          <a:p>
            <a:pPr marL="0" indent="0"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sudo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apt update</a:t>
            </a:r>
          </a:p>
          <a:p>
            <a:pPr marL="0" indent="0">
              <a:buNone/>
            </a:pP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sudo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apt install code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</a:t>
            </a:r>
            <a:r>
              <a:rPr lang="en-US" sz="4400" b="1" dirty="0">
                <a:solidFill>
                  <a:schemeClr val="bg1"/>
                </a:solidFill>
              </a:rPr>
              <a:t>5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1321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A8CF7E5-59C0-44B8-8829-543F0F670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36612" y="1681163"/>
            <a:ext cx="10518776" cy="823912"/>
          </a:xfrm>
        </p:spPr>
        <p:txBody>
          <a:bodyPr>
            <a:noAutofit/>
          </a:bodyPr>
          <a:lstStyle/>
          <a:p>
            <a:pPr algn="ctr"/>
            <a:r>
              <a:rPr lang="ru-RU" sz="2800" b="0" dirty="0"/>
              <a:t>Проверьте версию </a:t>
            </a:r>
            <a:r>
              <a:rPr lang="en-US" sz="2800" b="0" dirty="0"/>
              <a:t>Git </a:t>
            </a:r>
            <a:r>
              <a:rPr lang="ru-RU" sz="2800" b="0" dirty="0"/>
              <a:t>после установки</a:t>
            </a: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50173AA0-0D96-4EBE-A567-322870D3267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1184518" y="2505075"/>
            <a:ext cx="9822964" cy="4086595"/>
          </a:xfr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</a:t>
            </a:r>
            <a:r>
              <a:rPr lang="en-US" sz="4400" b="1" dirty="0">
                <a:solidFill>
                  <a:schemeClr val="bg1"/>
                </a:solidFill>
              </a:rPr>
              <a:t>6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5593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A8CF7E5-59C0-44B8-8829-543F0F670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36612" y="1681163"/>
            <a:ext cx="10518776" cy="823912"/>
          </a:xfrm>
        </p:spPr>
        <p:txBody>
          <a:bodyPr>
            <a:noAutofit/>
          </a:bodyPr>
          <a:lstStyle/>
          <a:p>
            <a:pPr algn="ctr"/>
            <a:r>
              <a:rPr lang="ru-RU" sz="2800" b="0" dirty="0"/>
              <a:t>Укажите ваше имя и почтовый адрес 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</a:t>
            </a:r>
            <a:r>
              <a:rPr lang="en-US" sz="4400" b="1" dirty="0">
                <a:solidFill>
                  <a:schemeClr val="bg1"/>
                </a:solidFill>
              </a:rPr>
              <a:t>7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7AD0A084-D56D-4120-BF69-6ADFEBAC611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1410643" y="2505075"/>
            <a:ext cx="9370714" cy="3987800"/>
          </a:xfrm>
        </p:spPr>
      </p:pic>
    </p:spTree>
    <p:extLst>
      <p:ext uri="{BB962C8B-B14F-4D97-AF65-F5344CB8AC3E}">
        <p14:creationId xmlns:p14="http://schemas.microsoft.com/office/powerpoint/2010/main" val="10246018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9C6493-7F64-4607-80DD-F8F33F331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ru-RU" dirty="0">
                <a:latin typeface="+mj-lt"/>
                <a:ea typeface="Fira Code" pitchFamily="1" charset="0"/>
                <a:cs typeface="Fira Code" pitchFamily="1" charset="0"/>
              </a:rPr>
              <a:t>Зарегистрируйтесь на сайте </a:t>
            </a:r>
            <a:r>
              <a:rPr lang="en-US" dirty="0">
                <a:latin typeface="+mj-lt"/>
                <a:ea typeface="Fira Code" pitchFamily="1" charset="0"/>
                <a:cs typeface="Fira Code" pitchFamily="1" charset="0"/>
                <a:hlinkClick r:id="rId2"/>
              </a:rPr>
              <a:t>https://github.com</a:t>
            </a:r>
            <a:r>
              <a:rPr lang="en-US" dirty="0">
                <a:latin typeface="+mj-lt"/>
                <a:ea typeface="Fira Code" pitchFamily="1" charset="0"/>
                <a:cs typeface="Fira Code" pitchFamily="1" charset="0"/>
              </a:rPr>
              <a:t>;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ru-RU" dirty="0">
                <a:latin typeface="+mj-lt"/>
                <a:ea typeface="Fira Code" pitchFamily="1" charset="0"/>
                <a:cs typeface="Fira Code" pitchFamily="1" charset="0"/>
              </a:rPr>
              <a:t>Создайте репозиторий с названием «ваша-фамилия-</a:t>
            </a:r>
            <a:r>
              <a:rPr lang="en-US" dirty="0">
                <a:latin typeface="+mj-lt"/>
                <a:ea typeface="Fira Code" pitchFamily="1" charset="0"/>
                <a:cs typeface="Fira Code" pitchFamily="1" charset="0"/>
              </a:rPr>
              <a:t>cpp</a:t>
            </a:r>
            <a:r>
              <a:rPr lang="ru-RU" dirty="0">
                <a:latin typeface="+mj-lt"/>
                <a:ea typeface="Fira Code" pitchFamily="1" charset="0"/>
                <a:cs typeface="Fira Code" pitchFamily="1" charset="0"/>
              </a:rPr>
              <a:t>-год», например «</a:t>
            </a:r>
            <a:r>
              <a:rPr lang="en-US" dirty="0" err="1">
                <a:latin typeface="+mj-lt"/>
                <a:ea typeface="Fira Code" pitchFamily="1" charset="0"/>
                <a:cs typeface="Fira Code" pitchFamily="1" charset="0"/>
              </a:rPr>
              <a:t>molganov</a:t>
            </a:r>
            <a:r>
              <a:rPr lang="en-US" dirty="0">
                <a:latin typeface="+mj-lt"/>
                <a:ea typeface="Fira Code" pitchFamily="1" charset="0"/>
                <a:cs typeface="Fira Code" pitchFamily="1" charset="0"/>
              </a:rPr>
              <a:t>-cpp</a:t>
            </a:r>
            <a:r>
              <a:rPr lang="ru-RU" dirty="0">
                <a:latin typeface="+mj-lt"/>
                <a:ea typeface="Fira Code" pitchFamily="1" charset="0"/>
                <a:cs typeface="Fira Code" pitchFamily="1" charset="0"/>
              </a:rPr>
              <a:t>-2023»</a:t>
            </a:r>
            <a:r>
              <a:rPr lang="en-US" dirty="0">
                <a:latin typeface="+mj-lt"/>
                <a:ea typeface="Fira Code" pitchFamily="1" charset="0"/>
                <a:cs typeface="Fira Code" pitchFamily="1" charset="0"/>
              </a:rPr>
              <a:t>;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</a:t>
            </a:r>
            <a:r>
              <a:rPr lang="en-US" sz="4400" b="1" dirty="0">
                <a:solidFill>
                  <a:schemeClr val="bg1"/>
                </a:solidFill>
              </a:rPr>
              <a:t>8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4150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solidFill>
                  <a:schemeClr val="bg1"/>
                </a:solidFill>
              </a:rPr>
              <a:t>3</a:t>
            </a:r>
            <a:r>
              <a:rPr lang="en-US" sz="4400" b="1" dirty="0">
                <a:solidFill>
                  <a:schemeClr val="bg1"/>
                </a:solidFill>
              </a:rPr>
              <a:t>9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92BC6387-C397-4D4B-91B8-D6EF0614E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44286"/>
            <a:ext cx="77357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87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03F2FB-77C4-4B76-ABB7-FF8F5AB31B6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План курса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BBE3C4-4FB8-42E0-A73F-CB351016F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	</a:t>
            </a:r>
            <a:r>
              <a:rPr lang="ru-RU" b="1" i="1" dirty="0"/>
              <a:t>Самостоятельная работа студента </a:t>
            </a:r>
            <a:r>
              <a:rPr lang="ru-RU" dirty="0"/>
              <a:t>(сокр. СРС) – студентам дается академическая свобода в выборе темы самостоятельной работы, которую они защищают на определенном промежутке времени перед аудиторией;</a:t>
            </a:r>
          </a:p>
          <a:p>
            <a:pPr marL="0" indent="0" algn="just">
              <a:buNone/>
            </a:pPr>
            <a:r>
              <a:rPr lang="ru-RU" dirty="0"/>
              <a:t>	</a:t>
            </a:r>
            <a:r>
              <a:rPr lang="ru-RU" b="1" i="1" dirty="0"/>
              <a:t>Комплексное тестирование </a:t>
            </a:r>
            <a:r>
              <a:rPr lang="ru-RU" dirty="0"/>
              <a:t>– после окончания курса, студенты сдают комплексное тестирование, направленное на оценку их знаний и умения применять освоенные технологии в реальной обстановке</a:t>
            </a:r>
          </a:p>
          <a:p>
            <a:pPr marL="0" indent="0" algn="just">
              <a:buNone/>
            </a:pPr>
            <a:endParaRPr lang="ru-RU" dirty="0"/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4AFA2A7-A77B-42E0-8BF0-A0B32D3EEE83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B90B4E0-99DC-4A4E-9145-238D68B9A433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8D38876-0B00-453D-AE4B-BA1CE6220A53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60299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40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4" name="Объект 9">
            <a:extLst>
              <a:ext uri="{FF2B5EF4-FFF2-40B4-BE49-F238E27FC236}">
                <a16:creationId xmlns:a16="http://schemas.microsoft.com/office/drawing/2014/main" id="{780A8549-FA48-43E0-84F5-2462977423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897" y="2522318"/>
            <a:ext cx="11030205" cy="323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1581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41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FA798817-7B87-428C-94FF-6F3405F63E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4498" y="0"/>
            <a:ext cx="6463004" cy="6858055"/>
          </a:xfrm>
        </p:spPr>
      </p:pic>
    </p:spTree>
    <p:extLst>
      <p:ext uri="{BB962C8B-B14F-4D97-AF65-F5344CB8AC3E}">
        <p14:creationId xmlns:p14="http://schemas.microsoft.com/office/powerpoint/2010/main" val="26544812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42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DE483E7C-4F16-42DE-956F-CDD15B928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44970"/>
            <a:ext cx="10515600" cy="3912648"/>
          </a:xfrm>
        </p:spPr>
      </p:pic>
    </p:spTree>
    <p:extLst>
      <p:ext uri="{BB962C8B-B14F-4D97-AF65-F5344CB8AC3E}">
        <p14:creationId xmlns:p14="http://schemas.microsoft.com/office/powerpoint/2010/main" val="6189654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948DC3-3B44-494E-8B92-240688B6D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0"/>
            <a:ext cx="12192002" cy="6591669"/>
          </a:xfrm>
          <a:solidFill>
            <a:srgbClr val="002060"/>
          </a:solidFill>
        </p:spPr>
        <p:txBody>
          <a:bodyPr>
            <a:noAutofit/>
          </a:bodyPr>
          <a:lstStyle/>
          <a:p>
            <a:pPr algn="ctr"/>
            <a:r>
              <a:rPr lang="en-US" sz="10000" b="1" dirty="0">
                <a:solidFill>
                  <a:schemeClr val="bg1"/>
                </a:solidFill>
              </a:rPr>
              <a:t>Github CLI</a:t>
            </a:r>
            <a:endParaRPr lang="ru-RU" sz="100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88DAAAE-3B16-4F46-A52A-E51EF94BB8AB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0BBDFED-B3E1-4FF7-8810-1726AA2FA2E0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DBD2B2E-55A0-4CD4-8F57-0E2AD3A090A6}"/>
              </a:ext>
            </a:extLst>
          </p:cNvPr>
          <p:cNvSpPr/>
          <p:nvPr/>
        </p:nvSpPr>
        <p:spPr>
          <a:xfrm>
            <a:off x="0" y="365125"/>
            <a:ext cx="838200" cy="164095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43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5935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44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D652DD4C-B1F9-418E-A8BF-E343AB414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326" y="2740397"/>
            <a:ext cx="11481347" cy="2293062"/>
          </a:xfrm>
        </p:spPr>
      </p:pic>
      <p:sp>
        <p:nvSpPr>
          <p:cNvPr id="10" name="Текст 8">
            <a:extLst>
              <a:ext uri="{FF2B5EF4-FFF2-40B4-BE49-F238E27FC236}">
                <a16:creationId xmlns:a16="http://schemas.microsoft.com/office/drawing/2014/main" id="{6374AACC-2E45-48BD-A3F8-2B58984E0A9F}"/>
              </a:ext>
            </a:extLst>
          </p:cNvPr>
          <p:cNvSpPr txBox="1">
            <a:spLocks/>
          </p:cNvSpPr>
          <p:nvPr/>
        </p:nvSpPr>
        <p:spPr>
          <a:xfrm>
            <a:off x="838200" y="2003426"/>
            <a:ext cx="10518776" cy="42423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$ </a:t>
            </a:r>
            <a:r>
              <a:rPr lang="en-US" sz="24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sudo</a:t>
            </a:r>
            <a:r>
              <a:rPr lang="en-US" sz="2400" dirty="0">
                <a:latin typeface="Fira Code" pitchFamily="1" charset="0"/>
                <a:ea typeface="Fira Code" pitchFamily="1" charset="0"/>
                <a:cs typeface="Fira Code" pitchFamily="1" charset="0"/>
              </a:rPr>
              <a:t> apt install </a:t>
            </a:r>
            <a:r>
              <a:rPr lang="en-US" sz="24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gh</a:t>
            </a:r>
            <a:endParaRPr lang="ru-RU" sz="24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3710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45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BF735D7D-5C70-4A4B-A624-9E3F9B8BE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3373" y="1825625"/>
            <a:ext cx="7725254" cy="4351338"/>
          </a:xfrm>
        </p:spPr>
      </p:pic>
    </p:spTree>
    <p:extLst>
      <p:ext uri="{BB962C8B-B14F-4D97-AF65-F5344CB8AC3E}">
        <p14:creationId xmlns:p14="http://schemas.microsoft.com/office/powerpoint/2010/main" val="24006766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46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0E495FFA-001D-40F6-9659-000B23C56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2282" y="2901003"/>
            <a:ext cx="10107436" cy="2200582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F47834F-8AEF-42C8-A785-E0DF3B5EB5C9}"/>
              </a:ext>
            </a:extLst>
          </p:cNvPr>
          <p:cNvSpPr/>
          <p:nvPr/>
        </p:nvSpPr>
        <p:spPr>
          <a:xfrm>
            <a:off x="1240972" y="3870591"/>
            <a:ext cx="6820678" cy="374838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59017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47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A5CD7E30-82C0-4735-A672-D8C4DCBB8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1624" y="1690688"/>
            <a:ext cx="10522175" cy="4467516"/>
          </a:xfrm>
        </p:spPr>
      </p:pic>
    </p:spTree>
    <p:extLst>
      <p:ext uri="{BB962C8B-B14F-4D97-AF65-F5344CB8AC3E}">
        <p14:creationId xmlns:p14="http://schemas.microsoft.com/office/powerpoint/2010/main" val="17232522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48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D5F91414-16EC-4D4F-A3DE-A0A76DB7A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1451" y="1690687"/>
            <a:ext cx="10512349" cy="4802187"/>
          </a:xfrm>
        </p:spPr>
      </p:pic>
    </p:spTree>
    <p:extLst>
      <p:ext uri="{BB962C8B-B14F-4D97-AF65-F5344CB8AC3E}">
        <p14:creationId xmlns:p14="http://schemas.microsoft.com/office/powerpoint/2010/main" val="32162636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49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F3238BC3-77A2-4549-BEF7-23E74C9CA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298" y="1690688"/>
            <a:ext cx="10480502" cy="381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5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8E54EB-70A8-4AB2-B111-7371FBCCA37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План курса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14DDA4-CECF-4B3F-BFD2-C6DEDBCCB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385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	Курс рассчитан на 4 недели, при стандартной часовой нагрузке в 6 часов/день. Каждое занятие включает в себя лекционный и практический материал, выполнение которого обязательно. </a:t>
            </a:r>
          </a:p>
          <a:p>
            <a:pPr marL="0" indent="0" algn="just">
              <a:buNone/>
            </a:pPr>
            <a:r>
              <a:rPr lang="ru-RU" dirty="0"/>
              <a:t>	Тема самостоятельной работы студента определяется самим студентом. Самостоятельная работа студента должна состоять из вменяемой презентации, программного кода и схем работы, а также текста выступления. Самостоятельная работа студента должна быть авторской, содержать в себе тезис и доказательство тезиса с помощью программного кода. Например – более быстрое решение алгоритма или взаимодействие со структурами данных.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6BC474D-9650-43FD-849C-84B8239AA08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3139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50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F23D9325-99F1-43BF-995D-AE7CBC76FF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" r="2977" b="178"/>
          <a:stretch/>
        </p:blipFill>
        <p:spPr>
          <a:xfrm>
            <a:off x="838200" y="1690688"/>
            <a:ext cx="10515600" cy="418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298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51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671E322A-94A5-4A38-9E6F-65D36D617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0883" y="1690689"/>
            <a:ext cx="7227009" cy="4900981"/>
          </a:xfr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DE59D93-A610-4B4E-B5B6-14D0239C868F}"/>
              </a:ext>
            </a:extLst>
          </p:cNvPr>
          <p:cNvSpPr/>
          <p:nvPr/>
        </p:nvSpPr>
        <p:spPr>
          <a:xfrm>
            <a:off x="2290884" y="2140694"/>
            <a:ext cx="5275778" cy="145306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47F4BAC-1F1D-4D42-9CB3-5B725877624F}"/>
              </a:ext>
            </a:extLst>
          </p:cNvPr>
          <p:cNvSpPr/>
          <p:nvPr/>
        </p:nvSpPr>
        <p:spPr>
          <a:xfrm>
            <a:off x="2290883" y="2590700"/>
            <a:ext cx="5332927" cy="309980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85027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52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DE59D93-A610-4B4E-B5B6-14D0239C868F}"/>
              </a:ext>
            </a:extLst>
          </p:cNvPr>
          <p:cNvSpPr/>
          <p:nvPr/>
        </p:nvSpPr>
        <p:spPr>
          <a:xfrm>
            <a:off x="2290884" y="2140694"/>
            <a:ext cx="5275778" cy="145306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47F4BAC-1F1D-4D42-9CB3-5B725877624F}"/>
              </a:ext>
            </a:extLst>
          </p:cNvPr>
          <p:cNvSpPr/>
          <p:nvPr/>
        </p:nvSpPr>
        <p:spPr>
          <a:xfrm>
            <a:off x="2290883" y="2590700"/>
            <a:ext cx="5332927" cy="309980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16FB206B-73C5-41DF-861D-978C21B62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6452" y="1690688"/>
            <a:ext cx="9139095" cy="4900981"/>
          </a:xfrm>
        </p:spPr>
      </p:pic>
    </p:spTree>
    <p:extLst>
      <p:ext uri="{BB962C8B-B14F-4D97-AF65-F5344CB8AC3E}">
        <p14:creationId xmlns:p14="http://schemas.microsoft.com/office/powerpoint/2010/main" val="294737414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53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DE59D93-A610-4B4E-B5B6-14D0239C868F}"/>
              </a:ext>
            </a:extLst>
          </p:cNvPr>
          <p:cNvSpPr/>
          <p:nvPr/>
        </p:nvSpPr>
        <p:spPr>
          <a:xfrm>
            <a:off x="2290884" y="2140694"/>
            <a:ext cx="5275778" cy="145306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47F4BAC-1F1D-4D42-9CB3-5B725877624F}"/>
              </a:ext>
            </a:extLst>
          </p:cNvPr>
          <p:cNvSpPr/>
          <p:nvPr/>
        </p:nvSpPr>
        <p:spPr>
          <a:xfrm>
            <a:off x="2290883" y="2590700"/>
            <a:ext cx="5332927" cy="309980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06C33960-FEC2-430D-BF1C-F82E6BF22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115" y="1690688"/>
            <a:ext cx="10051770" cy="4900982"/>
          </a:xfrm>
        </p:spPr>
      </p:pic>
    </p:spTree>
    <p:extLst>
      <p:ext uri="{BB962C8B-B14F-4D97-AF65-F5344CB8AC3E}">
        <p14:creationId xmlns:p14="http://schemas.microsoft.com/office/powerpoint/2010/main" val="33538631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203580" cy="1325563"/>
          </a:xfrm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54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D1CF8A1E-042D-4F2C-B20D-A34A20780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186961" y="-1145180"/>
            <a:ext cx="6859859" cy="915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346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55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DE59D93-A610-4B4E-B5B6-14D0239C868F}"/>
              </a:ext>
            </a:extLst>
          </p:cNvPr>
          <p:cNvSpPr/>
          <p:nvPr/>
        </p:nvSpPr>
        <p:spPr>
          <a:xfrm>
            <a:off x="2290884" y="2140694"/>
            <a:ext cx="5275778" cy="145306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47F4BAC-1F1D-4D42-9CB3-5B725877624F}"/>
              </a:ext>
            </a:extLst>
          </p:cNvPr>
          <p:cNvSpPr/>
          <p:nvPr/>
        </p:nvSpPr>
        <p:spPr>
          <a:xfrm>
            <a:off x="2290883" y="2590700"/>
            <a:ext cx="5332927" cy="309980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80CD762D-7631-4970-86BE-3E721851B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828377" cy="622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39930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56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DE59D93-A610-4B4E-B5B6-14D0239C868F}"/>
              </a:ext>
            </a:extLst>
          </p:cNvPr>
          <p:cNvSpPr/>
          <p:nvPr/>
        </p:nvSpPr>
        <p:spPr>
          <a:xfrm>
            <a:off x="2290884" y="2140694"/>
            <a:ext cx="5275778" cy="145306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47F4BAC-1F1D-4D42-9CB3-5B725877624F}"/>
              </a:ext>
            </a:extLst>
          </p:cNvPr>
          <p:cNvSpPr/>
          <p:nvPr/>
        </p:nvSpPr>
        <p:spPr>
          <a:xfrm>
            <a:off x="2290883" y="2590700"/>
            <a:ext cx="5332927" cy="309980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EE6CB65-BA76-4F69-9A9E-EE3F47669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257800" cy="4733738"/>
          </a:xfrm>
          <a:prstGeom prst="rect">
            <a:avLst/>
          </a:prstGeom>
        </p:spPr>
      </p:pic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0FC65906-001B-44BC-883A-1B881E011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27526" y="1919760"/>
            <a:ext cx="6726274" cy="301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4656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57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DE59D93-A610-4B4E-B5B6-14D0239C868F}"/>
              </a:ext>
            </a:extLst>
          </p:cNvPr>
          <p:cNvSpPr/>
          <p:nvPr/>
        </p:nvSpPr>
        <p:spPr>
          <a:xfrm>
            <a:off x="2290884" y="2140694"/>
            <a:ext cx="5275778" cy="145306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47F4BAC-1F1D-4D42-9CB3-5B725877624F}"/>
              </a:ext>
            </a:extLst>
          </p:cNvPr>
          <p:cNvSpPr/>
          <p:nvPr/>
        </p:nvSpPr>
        <p:spPr>
          <a:xfrm>
            <a:off x="2290883" y="2590700"/>
            <a:ext cx="5332927" cy="309980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815456B7-2AB6-4CA3-8E47-9EB932B74A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8575" y="1990630"/>
            <a:ext cx="9874849" cy="28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1685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75A66-F8C0-48A8-8A94-EBC2D3894B1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 </a:t>
            </a:r>
            <a:r>
              <a:rPr lang="ru-RU" b="1" dirty="0">
                <a:solidFill>
                  <a:schemeClr val="bg1"/>
                </a:solidFill>
              </a:rPr>
              <a:t>и </a:t>
            </a:r>
            <a:r>
              <a:rPr lang="en-US" b="1" dirty="0">
                <a:solidFill>
                  <a:schemeClr val="bg1"/>
                </a:solidFill>
              </a:rPr>
              <a:t>CMake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BF5BAD-45EF-42AF-AE54-9BF98E866A9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58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C6FE27-A309-4690-A5CF-8B0A12E7449D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EAAFACB-FC1F-48FD-A673-8BA92C294024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DE59D93-A610-4B4E-B5B6-14D0239C868F}"/>
              </a:ext>
            </a:extLst>
          </p:cNvPr>
          <p:cNvSpPr/>
          <p:nvPr/>
        </p:nvSpPr>
        <p:spPr>
          <a:xfrm>
            <a:off x="2290884" y="2140694"/>
            <a:ext cx="5275778" cy="145306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47F4BAC-1F1D-4D42-9CB3-5B725877624F}"/>
              </a:ext>
            </a:extLst>
          </p:cNvPr>
          <p:cNvSpPr/>
          <p:nvPr/>
        </p:nvSpPr>
        <p:spPr>
          <a:xfrm>
            <a:off x="2290883" y="2590700"/>
            <a:ext cx="5332927" cy="309980"/>
          </a:xfrm>
          <a:prstGeom prst="rect">
            <a:avLst/>
          </a:prstGeom>
          <a:solidFill>
            <a:srgbClr val="171421"/>
          </a:solidFill>
          <a:ln>
            <a:solidFill>
              <a:srgbClr val="1714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815456B7-2AB6-4CA3-8E47-9EB932B74A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8575" y="1990630"/>
            <a:ext cx="9874849" cy="28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431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88DAAAE-3B16-4F46-A52A-E51EF94BB8AB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0BBDFED-B3E1-4FF7-8810-1726AA2FA2E0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DBD2B2E-55A0-4CD4-8F57-0E2AD3A090A6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59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EC6A797-5197-485C-82A0-4A4E649B3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2060"/>
          </a:solidFill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Домашнее задание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A9F19F05-723C-406D-B03C-36514E48C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b="1" dirty="0"/>
              <a:t>Создать свой профиль на </a:t>
            </a:r>
            <a:r>
              <a:rPr lang="en-US" b="1" dirty="0"/>
              <a:t>Github</a:t>
            </a:r>
            <a:r>
              <a:rPr lang="ru-RU" b="1" dirty="0"/>
              <a:t> и репозиторий по выше приведенным слайдам</a:t>
            </a:r>
            <a:r>
              <a:rPr lang="ru-RU" dirty="0"/>
              <a:t>;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b="1" dirty="0"/>
              <a:t>Домашние задания </a:t>
            </a:r>
            <a:r>
              <a:rPr lang="ru-RU" dirty="0"/>
              <a:t>публиковать именно </a:t>
            </a:r>
            <a:r>
              <a:rPr lang="ru-RU" b="1" dirty="0"/>
              <a:t>там</a:t>
            </a:r>
            <a:r>
              <a:rPr lang="ru-RU" dirty="0"/>
              <a:t>, в группе обязательно напишите </a:t>
            </a:r>
            <a:r>
              <a:rPr lang="ru-RU" b="1" dirty="0"/>
              <a:t>свои </a:t>
            </a:r>
            <a:r>
              <a:rPr lang="en-US" b="1" dirty="0"/>
              <a:t>username</a:t>
            </a:r>
            <a:r>
              <a:rPr lang="ru-RU" dirty="0"/>
              <a:t>, чтобы преподаватель мог вас найти;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Дополнительно разобраться с </a:t>
            </a:r>
            <a:r>
              <a:rPr lang="en-US" b="1" dirty="0"/>
              <a:t>Pull Request</a:t>
            </a:r>
            <a:r>
              <a:rPr lang="ru-RU" b="1" dirty="0"/>
              <a:t> </a:t>
            </a:r>
            <a:r>
              <a:rPr lang="ru-RU" dirty="0"/>
              <a:t>и </a:t>
            </a:r>
            <a:r>
              <a:rPr lang="ru-RU" b="1" dirty="0"/>
              <a:t>потренироваться</a:t>
            </a:r>
            <a:r>
              <a:rPr lang="en-US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ru-RU" b="1" dirty="0">
                <a:solidFill>
                  <a:srgbClr val="C00000"/>
                </a:solidFill>
              </a:rPr>
              <a:t>ВЫУЧИТЬ ЭТУ ИНФОРМАЦИЮ </a:t>
            </a:r>
            <a:r>
              <a:rPr lang="ru-RU" dirty="0"/>
              <a:t>- </a:t>
            </a:r>
            <a:r>
              <a:rPr lang="en-US" dirty="0">
                <a:hlinkClick r:id="rId2"/>
              </a:rPr>
              <a:t>https://danielkummer.github.io/git-flow-cheatsheet/index.ru_RU.html</a:t>
            </a:r>
            <a:r>
              <a:rPr lang="en-US" dirty="0"/>
              <a:t>;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362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03F2FB-77C4-4B76-ABB7-FF8F5AB31B6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План курса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BBE3C4-4FB8-42E0-A73F-CB351016F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Tx/>
              <a:buChar char="-"/>
            </a:pPr>
            <a:r>
              <a:rPr lang="ru-RU" dirty="0"/>
              <a:t>Посещение и выполнение четырех лекционных занятий (вкл. практическую часть);</a:t>
            </a:r>
          </a:p>
          <a:p>
            <a:pPr algn="just">
              <a:buFontTx/>
              <a:buChar char="-"/>
            </a:pPr>
            <a:r>
              <a:rPr lang="ru-RU" dirty="0"/>
              <a:t>Защита самостоятельной работы студента в конце каждой недели;</a:t>
            </a:r>
          </a:p>
          <a:p>
            <a:pPr algn="just">
              <a:buFontTx/>
              <a:buChar char="-"/>
            </a:pPr>
            <a:r>
              <a:rPr lang="ru-RU" dirty="0"/>
              <a:t>Сдача КТ в конце курса (теоретическая + практическая часть);</a:t>
            </a:r>
          </a:p>
          <a:p>
            <a:pPr algn="just">
              <a:buFontTx/>
              <a:buChar char="-"/>
            </a:pPr>
            <a:endParaRPr lang="ru-RU" dirty="0"/>
          </a:p>
          <a:p>
            <a:pPr algn="just">
              <a:buFontTx/>
              <a:buChar char="-"/>
            </a:pPr>
            <a:endParaRPr lang="ru-RU" dirty="0"/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4AFA2A7-A77B-42E0-8BF0-A0B32D3EEE83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B90B4E0-99DC-4A4E-9145-238D68B9A433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graphicFrame>
        <p:nvGraphicFramePr>
          <p:cNvPr id="6" name="Схема 5">
            <a:extLst>
              <a:ext uri="{FF2B5EF4-FFF2-40B4-BE49-F238E27FC236}">
                <a16:creationId xmlns:a16="http://schemas.microsoft.com/office/drawing/2014/main" id="{8490E6AC-3C13-4DC8-8D80-94DE63867C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415437"/>
              </p:ext>
            </p:extLst>
          </p:nvPr>
        </p:nvGraphicFramePr>
        <p:xfrm>
          <a:off x="838200" y="4240873"/>
          <a:ext cx="10515600" cy="12900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59DC05C-6263-4F11-9AC1-E8181FFF8431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6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1088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88DAAAE-3B16-4F46-A52A-E51EF94BB8AB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0BBDFED-B3E1-4FF7-8810-1726AA2FA2E0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DBD2B2E-55A0-4CD4-8F57-0E2AD3A090A6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60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EC6A797-5197-485C-82A0-4A4E649B3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2060"/>
          </a:solidFill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Список литературы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A9F19F05-723C-406D-B03C-36514E48C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273" y="1825624"/>
            <a:ext cx="11737911" cy="47660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dirty="0"/>
              <a:t>В директории </a:t>
            </a:r>
            <a:r>
              <a:rPr lang="en-US" sz="2000" dirty="0">
                <a:latin typeface="Fira Code" pitchFamily="1" charset="0"/>
                <a:ea typeface="Fira Code" pitchFamily="1" charset="0"/>
                <a:cs typeface="Fira Code" pitchFamily="1" charset="0"/>
              </a:rPr>
              <a:t>~/docs </a:t>
            </a:r>
            <a:r>
              <a:rPr lang="ru-RU" dirty="0"/>
              <a:t>лежат справочные и дополнительные материалы по курсу, а именно:</a:t>
            </a:r>
          </a:p>
          <a:p>
            <a:r>
              <a:rPr lang="ru-RU" sz="2400" dirty="0"/>
              <a:t>Лекции </a:t>
            </a:r>
            <a:r>
              <a:rPr lang="en-US" sz="2400" dirty="0"/>
              <a:t>Computer Science Center;</a:t>
            </a:r>
          </a:p>
          <a:p>
            <a:r>
              <a:rPr lang="en-US" sz="2400" dirty="0"/>
              <a:t>C++ </a:t>
            </a:r>
            <a:r>
              <a:rPr lang="ru-RU" sz="2400" dirty="0"/>
              <a:t>в задачах и примерах, 2019 год;</a:t>
            </a:r>
          </a:p>
          <a:p>
            <a:r>
              <a:rPr lang="en-US" sz="2400" dirty="0"/>
              <a:t>C++ </a:t>
            </a:r>
            <a:r>
              <a:rPr lang="ru-RU" sz="2400" dirty="0"/>
              <a:t>для начинающих, 2019 год;</a:t>
            </a:r>
          </a:p>
          <a:p>
            <a:r>
              <a:rPr lang="en-US" sz="2400" dirty="0"/>
              <a:t>Modern CMake, 2022 </a:t>
            </a:r>
            <a:r>
              <a:rPr lang="ru-RU" sz="2400" dirty="0"/>
              <a:t>год;</a:t>
            </a:r>
            <a:endParaRPr lang="en-US" sz="2400" dirty="0"/>
          </a:p>
          <a:p>
            <a:r>
              <a:rPr lang="ru-RU" sz="2400" dirty="0"/>
              <a:t>Система построения проектов </a:t>
            </a:r>
            <a:r>
              <a:rPr lang="en-US" sz="2400" dirty="0"/>
              <a:t>CMake, 2015 </a:t>
            </a:r>
            <a:r>
              <a:rPr lang="ru-RU" sz="2400" dirty="0"/>
              <a:t>год;</a:t>
            </a:r>
          </a:p>
          <a:p>
            <a:r>
              <a:rPr lang="ru-RU" sz="2400" dirty="0"/>
              <a:t>Структуры данных и алгоритмы – реализация на </a:t>
            </a:r>
            <a:r>
              <a:rPr lang="en-US" sz="2400" dirty="0"/>
              <a:t>C++, 2009 </a:t>
            </a:r>
            <a:r>
              <a:rPr lang="ru-RU" sz="2400" dirty="0"/>
              <a:t>год;</a:t>
            </a:r>
          </a:p>
          <a:p>
            <a:r>
              <a:rPr lang="ru-RU" sz="2400" dirty="0"/>
              <a:t>Фундаментальные алгоритмы на </a:t>
            </a:r>
            <a:r>
              <a:rPr lang="en-US" sz="2400" dirty="0"/>
              <a:t>C++, 2001 </a:t>
            </a:r>
            <a:r>
              <a:rPr lang="ru-RU" sz="2400" dirty="0"/>
              <a:t>год;</a:t>
            </a:r>
            <a:r>
              <a:rPr lang="en-US" sz="2400" dirty="0"/>
              <a:t>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84092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8E54EB-70A8-4AB2-B111-7371FBCCA37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Описание курса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14DDA4-CECF-4B3F-BFD2-C6DEDBCCB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385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dirty="0"/>
              <a:t>Студенты поступившие на этот курс, изучат следующие вещи:</a:t>
            </a:r>
          </a:p>
          <a:p>
            <a:pPr algn="just"/>
            <a:r>
              <a:rPr lang="ru-RU" dirty="0"/>
              <a:t>Основы программирования (переменные, управление программой);</a:t>
            </a:r>
          </a:p>
          <a:p>
            <a:pPr algn="just"/>
            <a:r>
              <a:rPr lang="ru-RU" dirty="0"/>
              <a:t>Системы сборки проектов с помощью </a:t>
            </a:r>
            <a:r>
              <a:rPr lang="en-US" dirty="0"/>
              <a:t>CMake;</a:t>
            </a:r>
          </a:p>
          <a:p>
            <a:pPr algn="just"/>
            <a:r>
              <a:rPr lang="ru-RU" dirty="0"/>
              <a:t>Отладка программы и проектов с помощью отладчиков и </a:t>
            </a:r>
            <a:r>
              <a:rPr lang="en-US" dirty="0"/>
              <a:t>debugger’s</a:t>
            </a:r>
            <a:r>
              <a:rPr lang="ru-RU" dirty="0"/>
              <a:t>;</a:t>
            </a:r>
          </a:p>
          <a:p>
            <a:pPr algn="just"/>
            <a:r>
              <a:rPr lang="ru-RU" dirty="0"/>
              <a:t>Познакомятся с алгоритмами и структурами данных;</a:t>
            </a:r>
            <a:endParaRPr lang="en-US" dirty="0"/>
          </a:p>
          <a:p>
            <a:pPr algn="just"/>
            <a:r>
              <a:rPr lang="ru-RU" dirty="0"/>
              <a:t>Изучат линейное, объектно-ориентированное, реактивное, функциональное и обобщенное программирование;</a:t>
            </a:r>
            <a:endParaRPr lang="en-US" dirty="0"/>
          </a:p>
          <a:p>
            <a:pPr algn="just"/>
            <a:r>
              <a:rPr lang="ru-RU" dirty="0"/>
              <a:t>Работать с системами контроля версий (</a:t>
            </a:r>
            <a:r>
              <a:rPr lang="en-US" dirty="0"/>
              <a:t>Git, Github</a:t>
            </a:r>
            <a:r>
              <a:rPr lang="ru-RU" dirty="0"/>
              <a:t>)</a:t>
            </a:r>
            <a:r>
              <a:rPr lang="en-US" dirty="0"/>
              <a:t>;</a:t>
            </a:r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6BC474D-9650-43FD-849C-84B8239AA08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7</a:t>
            </a:r>
            <a:endParaRPr lang="ru-RU" sz="4400" b="1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F691382-C30E-417C-9365-74CB007ADAC3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153FD07-1E6A-49F3-A2E0-1F61D52AEAC9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811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6A5567-69C8-48CE-8995-965F5B92767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Правила сдачи выполненных работ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E8F134-7D43-413E-9AA2-5C520D507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ru-RU" dirty="0"/>
              <a:t>	Выполняя самостоятельные работы, Вы как студент соглашаетесь со следующими пунктами:</a:t>
            </a:r>
          </a:p>
          <a:p>
            <a:pPr marL="0" indent="0" algn="just">
              <a:buNone/>
            </a:pPr>
            <a:r>
              <a:rPr lang="ru-RU" dirty="0"/>
              <a:t>	</a:t>
            </a:r>
            <a:r>
              <a:rPr lang="ru-RU" i="1" dirty="0">
                <a:solidFill>
                  <a:srgbClr val="C00000"/>
                </a:solidFill>
              </a:rPr>
              <a:t>Списывание, плагиат, выдача своей работы за чужую, а также другие умышленно совершенные действия направленные на получение несоответствующей вашим знаниям оценки</a:t>
            </a:r>
            <a:r>
              <a:rPr lang="ru-RU" dirty="0"/>
              <a:t>, означает что преподаватель выставляет </a:t>
            </a:r>
            <a:r>
              <a:rPr lang="ru-RU" i="1" dirty="0">
                <a:solidFill>
                  <a:srgbClr val="C00000"/>
                </a:solidFill>
              </a:rPr>
              <a:t>ВАМ НОЛЬ баллов </a:t>
            </a:r>
            <a:r>
              <a:rPr lang="ru-RU" dirty="0"/>
              <a:t>за данную работу </a:t>
            </a:r>
            <a:r>
              <a:rPr lang="ru-RU" i="1" dirty="0">
                <a:solidFill>
                  <a:srgbClr val="C00000"/>
                </a:solidFill>
              </a:rPr>
              <a:t>без объяснений и возможности пересдачи </a:t>
            </a:r>
            <a:r>
              <a:rPr lang="ru-RU" dirty="0"/>
              <a:t>в будущем;</a:t>
            </a:r>
          </a:p>
          <a:p>
            <a:pPr marL="0" indent="0" algn="just">
              <a:buNone/>
            </a:pPr>
            <a:r>
              <a:rPr lang="ru-RU" dirty="0"/>
              <a:t>	В случае пропуска конечной даты сдачи работы студента, он имеет право сдать работу до конца недели в любое свободное время, при этом получив итоговую оценку на 10% меньше (штраф отменяется, если причина уважительная и документально подтверждена);</a:t>
            </a:r>
          </a:p>
          <a:p>
            <a:pPr marL="514350" indent="-514350">
              <a:buFont typeface="+mj-lt"/>
              <a:buAutoNum type="arabicPeriod"/>
            </a:pPr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181782B-E2AF-49D0-A8CB-3271C6840E14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3895D72-17D7-4154-AC17-652FAA8F1BB8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372252F-A223-4FAE-BA07-D06E53551E23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8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04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6A5567-69C8-48CE-8995-965F5B92767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2060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Правила сдачи выполненных работ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E8F134-7D43-413E-9AA2-5C520D507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	В случае пропуска комплексного тестирования, он имеет право пройти комплексное тестирование в оговоренное время до конца недели, при этом получив итоговую оценку на 25% меньше (штраф отменяется, если причина уважительная и документально подтверждена);</a:t>
            </a:r>
          </a:p>
          <a:p>
            <a:pPr marL="0" indent="0" algn="just">
              <a:buNone/>
            </a:pPr>
            <a:r>
              <a:rPr lang="ru-RU" dirty="0"/>
              <a:t>	В случае пропуска лекционных занятий, студент получает 0 баллов (штраф отменяется, если причина уважительная и документально подтверждена);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181782B-E2AF-49D0-A8CB-3271C6840E14}"/>
              </a:ext>
            </a:extLst>
          </p:cNvPr>
          <p:cNvSpPr/>
          <p:nvPr/>
        </p:nvSpPr>
        <p:spPr>
          <a:xfrm>
            <a:off x="-2" y="6591670"/>
            <a:ext cx="8590282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dirty="0">
                <a:solidFill>
                  <a:srgbClr val="002060"/>
                </a:solidFill>
              </a:rPr>
              <a:t>ТОО НПО Группа Компаний </a:t>
            </a:r>
            <a:r>
              <a:rPr lang="en-US" sz="1400" dirty="0">
                <a:solidFill>
                  <a:srgbClr val="002060"/>
                </a:solidFill>
              </a:rPr>
              <a:t>DOSTI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3895D72-17D7-4154-AC17-652FAA8F1BB8}"/>
              </a:ext>
            </a:extLst>
          </p:cNvPr>
          <p:cNvSpPr/>
          <p:nvPr/>
        </p:nvSpPr>
        <p:spPr>
          <a:xfrm>
            <a:off x="8590280" y="6591670"/>
            <a:ext cx="3601720" cy="266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rgbClr val="002060"/>
                </a:solidFill>
              </a:rPr>
              <a:t>2022</a:t>
            </a:r>
            <a:endParaRPr lang="ru-RU" sz="1400" dirty="0">
              <a:solidFill>
                <a:srgbClr val="002060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1DA7AE9-74F6-4334-B4DE-2A99EE005E10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9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4817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2443</Words>
  <Application>Microsoft Office PowerPoint</Application>
  <PresentationFormat>Широкоэкранный</PresentationFormat>
  <Paragraphs>383</Paragraphs>
  <Slides>60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60</vt:i4>
      </vt:variant>
    </vt:vector>
  </HeadingPairs>
  <TitlesOfParts>
    <vt:vector size="66" baseType="lpstr">
      <vt:lpstr>Arial</vt:lpstr>
      <vt:lpstr>Calibri</vt:lpstr>
      <vt:lpstr>Cascadia Code</vt:lpstr>
      <vt:lpstr>Consolas</vt:lpstr>
      <vt:lpstr>Fira Code</vt:lpstr>
      <vt:lpstr>Тема Office</vt:lpstr>
      <vt:lpstr>Презентация PowerPoint</vt:lpstr>
      <vt:lpstr>План курса</vt:lpstr>
      <vt:lpstr>План курса</vt:lpstr>
      <vt:lpstr>План курса</vt:lpstr>
      <vt:lpstr>План курса</vt:lpstr>
      <vt:lpstr>План курса</vt:lpstr>
      <vt:lpstr>Описание курса</vt:lpstr>
      <vt:lpstr>Правила сдачи выполненных работ</vt:lpstr>
      <vt:lpstr>Правила сдачи выполненных работ</vt:lpstr>
      <vt:lpstr>История языка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История языка программирования C++</vt:lpstr>
      <vt:lpstr>Git и VCS</vt:lpstr>
      <vt:lpstr>Git и CMake</vt:lpstr>
      <vt:lpstr>Git и CMake</vt:lpstr>
      <vt:lpstr>Git и CMake</vt:lpstr>
      <vt:lpstr>Git и CMake</vt:lpstr>
      <vt:lpstr>Git и CMake</vt:lpstr>
      <vt:lpstr>Git и CMake</vt:lpstr>
      <vt:lpstr>Git и CMake</vt:lpstr>
      <vt:lpstr>Git и CMake</vt:lpstr>
      <vt:lpstr>Презентация PowerPoint</vt:lpstr>
      <vt:lpstr>Git и CMake</vt:lpstr>
      <vt:lpstr>Github CLI</vt:lpstr>
      <vt:lpstr>Git и CMake</vt:lpstr>
      <vt:lpstr>Git и CMake</vt:lpstr>
      <vt:lpstr>Git и CMake</vt:lpstr>
      <vt:lpstr>Git и CMake</vt:lpstr>
      <vt:lpstr>Git и CMake</vt:lpstr>
      <vt:lpstr>Git и CMake</vt:lpstr>
      <vt:lpstr>Git и CMake</vt:lpstr>
      <vt:lpstr>Git и CMake</vt:lpstr>
      <vt:lpstr>Git и CMake</vt:lpstr>
      <vt:lpstr>Git и CMake</vt:lpstr>
      <vt:lpstr>Git и CMake</vt:lpstr>
      <vt:lpstr>Презентация PowerPoint</vt:lpstr>
      <vt:lpstr>Git и CMake</vt:lpstr>
      <vt:lpstr>Git и CMake</vt:lpstr>
      <vt:lpstr>Git и CMake</vt:lpstr>
      <vt:lpstr>Домашнее задание</vt:lpstr>
      <vt:lpstr>Список литературы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СИСТЕМЫ ПРОГРАММИРОВАНИЯ (Метакурс)</dc:title>
  <dc:creator>Molganov A.A</dc:creator>
  <cp:lastModifiedBy>Molganov A.A</cp:lastModifiedBy>
  <cp:revision>431</cp:revision>
  <dcterms:created xsi:type="dcterms:W3CDTF">2022-08-09T18:13:40Z</dcterms:created>
  <dcterms:modified xsi:type="dcterms:W3CDTF">2022-12-26T06:55:18Z</dcterms:modified>
</cp:coreProperties>
</file>

<file path=docProps/thumbnail.jpeg>
</file>